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2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DD8ECF-CD38-4E41-8B42-3E9240D833DD}" v="18" dt="2021-09-13T17:30:35.7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sv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294E5-D82C-401E-BBB8-BAC25D8C8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D32191-4B4F-41AA-A5BE-26E8AC36DB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98806-F4D8-4C5E-9716-6BE7B66F5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797FC-83D2-428F-8659-EA837AE59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7C534-3C3B-448C-84FB-C240E9B08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93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1BFAD-AB03-46DA-88F3-90E9935FB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BA9FA2-1584-481C-BA55-07E315EC12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FBD1C-B399-4487-93B8-FCA9205DB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C2E4F-B993-4177-A1C1-621B50DD7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B21DC-E8EA-4931-84B2-56C49ECA4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347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422B31-5336-4A4E-AEEF-D3AA760F77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203183-1EC7-4821-A28C-5701167EB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2D0BB-0523-4DBF-8E6B-BB655CD9E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875E9-5751-41BC-82C3-76A91AF67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1EC31-82D1-4EED-878E-31A0D523F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617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55CC0-7473-4F60-8E32-3B55DB3BD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AAF84-ECE6-4190-B1B6-A4A80F327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530D4-E714-43B6-9037-6D756D46D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6BC16-6A78-4B62-971D-474C9D5FF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A5F0C-C539-4FB7-BB73-B9B19D436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907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AAD80-3F94-4A41-B14E-70685FC8A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D8FCC-618B-4BED-8A92-6EDF0ABF7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82244-5465-42B0-BC4F-534B4BE6B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1FD47-C580-4B8C-BFCA-E69C9D1F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2A5F4-5D02-4AF7-982A-C9144000B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93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C1355-5BC1-4707-AE71-3AF22F135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38371-3E3F-441D-913D-8E6003ED9E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87C63E-D7E1-4F46-9A6C-31522EC5E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B3848E-8EEB-45D5-B1F2-4A0C2D17D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BBD872-D908-452C-9435-962020C8A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6349D-7625-4BD7-924B-543333936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545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B6132-D0EC-4C7E-954B-719247CE7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7B67D9-0DEE-4CD5-A027-0006C8F589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F1DFF8-33B6-4E83-9BFB-D424B4E0D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ECB77-19D9-4BB9-9C93-4589CA0383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405C51-F438-4D85-B883-7183CDBA4A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C64EF1-FA06-4816-8B06-8B5B87EF1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CAA59E-D4DB-4936-8300-D1A833E01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5A69F-241A-4939-BCF6-644831F9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48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FA01E-D602-47C6-9980-A7250722C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6984FA-931D-461D-81BC-E684270BC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C7FD95-516C-4445-989D-2C2009A69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503730-52EF-4B63-A7DD-294B597E1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450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BFD85A-6896-42C0-9046-95CCEF8B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43B718-082C-4D34-8D1F-5CE3D9D09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4D1728-B35B-4CF0-B759-1F82A98F4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56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B8D73-7F3E-4F6B-990A-BEFDF9D61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998D9-9331-48F8-876C-572F69247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61168-A100-42B3-9064-A372BB7A75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320014-2E50-4EB3-9D76-1862C4E2D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69B0C-60FB-4EC9-AE0C-E80FD9380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4E7699-CECA-4C2D-82D8-BD6990DF7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533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37C1-C11F-4C06-8220-91ED6B1E2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7909D2-238B-494B-929B-DA1D1C7A71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63067-28C7-4AC8-99CE-1F2B6B030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7BD6E-4D02-4033-B946-F737F9C7D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277602-4151-4823-9D43-AAD64592B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1BC07-F78B-4F43-8AB4-146875994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23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33E745-08A1-4331-9CC2-FDA4F0F71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ACB10-1BDD-451C-B237-39EB51ABC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66410-2380-437C-A15B-962826ADE0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AD5EA-E3B0-4BF2-951A-A32BE29FE573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21802-9771-4A1D-8912-B0DF0F830B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10662-C736-4F66-9D17-78E6CAF31D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7F6AB-0DE2-42D2-AA69-21A23B5A1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040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w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w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6.png"/><Relationship Id="rId10" Type="http://schemas.openxmlformats.org/officeDocument/2006/relationships/image" Target="../media/image10.sv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wmf"/><Relationship Id="rId11" Type="http://schemas.openxmlformats.org/officeDocument/2006/relationships/image" Target="../media/image14.jp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3.jpg"/><Relationship Id="rId4" Type="http://schemas.openxmlformats.org/officeDocument/2006/relationships/image" Target="../media/image6.png"/><Relationship Id="rId9" Type="http://schemas.openxmlformats.org/officeDocument/2006/relationships/image" Target="../media/image12.jpg"/><Relationship Id="rId1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2.jpg"/><Relationship Id="rId7" Type="http://schemas.openxmlformats.org/officeDocument/2006/relationships/image" Target="../media/image9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461A94BD-5462-4206-BDE0-9B54E4A175F4}"/>
              </a:ext>
            </a:extLst>
          </p:cNvPr>
          <p:cNvGrpSpPr/>
          <p:nvPr/>
        </p:nvGrpSpPr>
        <p:grpSpPr>
          <a:xfrm>
            <a:off x="-1" y="0"/>
            <a:ext cx="12192001" cy="5539491"/>
            <a:chOff x="-19050" y="0"/>
            <a:chExt cx="31096155" cy="14106639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C6560F5-F37A-4666-AA82-327877E20D39}"/>
                </a:ext>
              </a:extLst>
            </p:cNvPr>
            <p:cNvSpPr/>
            <p:nvPr/>
          </p:nvSpPr>
          <p:spPr>
            <a:xfrm>
              <a:off x="-19050" y="0"/>
              <a:ext cx="31096155" cy="13502824"/>
            </a:xfrm>
            <a:custGeom>
              <a:avLst/>
              <a:gdLst>
                <a:gd name="connsiteX0" fmla="*/ 0 w 31096155"/>
                <a:gd name="connsiteY0" fmla="*/ 0 h 13502824"/>
                <a:gd name="connsiteX1" fmla="*/ 31096156 w 31096155"/>
                <a:gd name="connsiteY1" fmla="*/ 0 h 13502824"/>
                <a:gd name="connsiteX2" fmla="*/ 31096156 w 31096155"/>
                <a:gd name="connsiteY2" fmla="*/ 13502825 h 13502824"/>
                <a:gd name="connsiteX3" fmla="*/ 0 w 31096155"/>
                <a:gd name="connsiteY3" fmla="*/ 13502825 h 1350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96155" h="13502824">
                  <a:moveTo>
                    <a:pt x="0" y="0"/>
                  </a:moveTo>
                  <a:lnTo>
                    <a:pt x="31096156" y="0"/>
                  </a:lnTo>
                  <a:lnTo>
                    <a:pt x="31096156" y="13502825"/>
                  </a:lnTo>
                  <a:lnTo>
                    <a:pt x="0" y="13502825"/>
                  </a:lnTo>
                  <a:close/>
                </a:path>
              </a:pathLst>
            </a:custGeom>
            <a:solidFill>
              <a:srgbClr val="F2F2F2"/>
            </a:solidFill>
            <a:ln w="161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4144796-BE95-497A-80DB-68AFCF3371F1}"/>
                </a:ext>
              </a:extLst>
            </p:cNvPr>
            <p:cNvSpPr/>
            <p:nvPr/>
          </p:nvSpPr>
          <p:spPr>
            <a:xfrm>
              <a:off x="3058614" y="5458896"/>
              <a:ext cx="16427466" cy="8064690"/>
            </a:xfrm>
            <a:custGeom>
              <a:avLst/>
              <a:gdLst>
                <a:gd name="connsiteX0" fmla="*/ 5417323 w 16427466"/>
                <a:gd name="connsiteY0" fmla="*/ 420203 h 8064690"/>
                <a:gd name="connsiteX1" fmla="*/ 0 w 16427466"/>
                <a:gd name="connsiteY1" fmla="*/ 8064691 h 8064690"/>
                <a:gd name="connsiteX2" fmla="*/ 16427467 w 16427466"/>
                <a:gd name="connsiteY2" fmla="*/ 8064691 h 8064690"/>
                <a:gd name="connsiteX3" fmla="*/ 10073211 w 16427466"/>
                <a:gd name="connsiteY3" fmla="*/ 420219 h 8064690"/>
                <a:gd name="connsiteX4" fmla="*/ 7748887 w 16427466"/>
                <a:gd name="connsiteY4" fmla="*/ 0 h 8064690"/>
                <a:gd name="connsiteX5" fmla="*/ 5417323 w 16427466"/>
                <a:gd name="connsiteY5" fmla="*/ 420203 h 806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27466" h="8064690">
                  <a:moveTo>
                    <a:pt x="5417323" y="420203"/>
                  </a:moveTo>
                  <a:lnTo>
                    <a:pt x="0" y="8064691"/>
                  </a:lnTo>
                  <a:lnTo>
                    <a:pt x="16427467" y="8064691"/>
                  </a:lnTo>
                  <a:lnTo>
                    <a:pt x="10073211" y="420219"/>
                  </a:lnTo>
                  <a:cubicBezTo>
                    <a:pt x="10073195" y="420219"/>
                    <a:pt x="9546633" y="0"/>
                    <a:pt x="7748887" y="0"/>
                  </a:cubicBezTo>
                  <a:cubicBezTo>
                    <a:pt x="5951140" y="0"/>
                    <a:pt x="5417323" y="420203"/>
                    <a:pt x="5417323" y="420203"/>
                  </a:cubicBezTo>
                  <a:close/>
                </a:path>
              </a:pathLst>
            </a:custGeom>
            <a:solidFill>
              <a:srgbClr val="FFFFFF"/>
            </a:solidFill>
            <a:ln w="161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6" name="Graphic 7" descr="A lamp shining light onto a desk">
              <a:extLst>
                <a:ext uri="{FF2B5EF4-FFF2-40B4-BE49-F238E27FC236}">
                  <a16:creationId xmlns:a16="http://schemas.microsoft.com/office/drawing/2014/main" id="{5FAD406C-C352-4126-B5A6-D0694A3DFF48}"/>
                </a:ext>
              </a:extLst>
            </p:cNvPr>
            <p:cNvGrpSpPr/>
            <p:nvPr/>
          </p:nvGrpSpPr>
          <p:grpSpPr>
            <a:xfrm>
              <a:off x="7919801" y="1929872"/>
              <a:ext cx="5212088" cy="5342092"/>
              <a:chOff x="7914975" y="1928998"/>
              <a:chExt cx="5212088" cy="5342092"/>
            </a:xfrm>
          </p:grpSpPr>
          <p:grpSp>
            <p:nvGrpSpPr>
              <p:cNvPr id="27" name="Graphic 7" descr="A lamp shining light onto a desk">
                <a:extLst>
                  <a:ext uri="{FF2B5EF4-FFF2-40B4-BE49-F238E27FC236}">
                    <a16:creationId xmlns:a16="http://schemas.microsoft.com/office/drawing/2014/main" id="{7EAC95CB-93AF-4CD7-A5C6-F3C4D9974F30}"/>
                  </a:ext>
                </a:extLst>
              </p:cNvPr>
              <p:cNvGrpSpPr/>
              <p:nvPr/>
            </p:nvGrpSpPr>
            <p:grpSpPr>
              <a:xfrm>
                <a:off x="10604954" y="1928998"/>
                <a:ext cx="388216" cy="467122"/>
                <a:chOff x="10604954" y="1928998"/>
                <a:chExt cx="388216" cy="467122"/>
              </a:xfrm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D50E7F19-C84F-45E2-BC0F-2621B75CCF06}"/>
                    </a:ext>
                  </a:extLst>
                </p:cNvPr>
                <p:cNvSpPr/>
                <p:nvPr/>
              </p:nvSpPr>
              <p:spPr>
                <a:xfrm>
                  <a:off x="10734278" y="1928998"/>
                  <a:ext cx="129567" cy="418534"/>
                </a:xfrm>
                <a:custGeom>
                  <a:avLst/>
                  <a:gdLst>
                    <a:gd name="connsiteX0" fmla="*/ 64784 w 129567"/>
                    <a:gd name="connsiteY0" fmla="*/ 418535 h 418534"/>
                    <a:gd name="connsiteX1" fmla="*/ 0 w 129567"/>
                    <a:gd name="connsiteY1" fmla="*/ 353751 h 418534"/>
                    <a:gd name="connsiteX2" fmla="*/ 0 w 129567"/>
                    <a:gd name="connsiteY2" fmla="*/ 64784 h 418534"/>
                    <a:gd name="connsiteX3" fmla="*/ 64784 w 129567"/>
                    <a:gd name="connsiteY3" fmla="*/ 0 h 418534"/>
                    <a:gd name="connsiteX4" fmla="*/ 129567 w 129567"/>
                    <a:gd name="connsiteY4" fmla="*/ 64784 h 418534"/>
                    <a:gd name="connsiteX5" fmla="*/ 129567 w 129567"/>
                    <a:gd name="connsiteY5" fmla="*/ 353751 h 418534"/>
                    <a:gd name="connsiteX6" fmla="*/ 64784 w 129567"/>
                    <a:gd name="connsiteY6" fmla="*/ 418535 h 418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9567" h="418534">
                      <a:moveTo>
                        <a:pt x="64784" y="418535"/>
                      </a:moveTo>
                      <a:cubicBezTo>
                        <a:pt x="29007" y="418535"/>
                        <a:pt x="0" y="389528"/>
                        <a:pt x="0" y="353751"/>
                      </a:cubicBezTo>
                      <a:lnTo>
                        <a:pt x="0" y="64784"/>
                      </a:lnTo>
                      <a:cubicBezTo>
                        <a:pt x="0" y="29007"/>
                        <a:pt x="29007" y="0"/>
                        <a:pt x="64784" y="0"/>
                      </a:cubicBezTo>
                      <a:cubicBezTo>
                        <a:pt x="100561" y="0"/>
                        <a:pt x="129567" y="29007"/>
                        <a:pt x="129567" y="64784"/>
                      </a:cubicBezTo>
                      <a:lnTo>
                        <a:pt x="129567" y="353751"/>
                      </a:lnTo>
                      <a:cubicBezTo>
                        <a:pt x="129567" y="389528"/>
                        <a:pt x="100561" y="418535"/>
                        <a:pt x="64784" y="418535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 w="1619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83FDBCC9-1399-4B79-8BDD-EB6E628C99BC}"/>
                    </a:ext>
                  </a:extLst>
                </p:cNvPr>
                <p:cNvSpPr/>
                <p:nvPr/>
              </p:nvSpPr>
              <p:spPr>
                <a:xfrm>
                  <a:off x="10604954" y="2217965"/>
                  <a:ext cx="388216" cy="178155"/>
                </a:xfrm>
                <a:custGeom>
                  <a:avLst/>
                  <a:gdLst>
                    <a:gd name="connsiteX0" fmla="*/ 0 w 388216"/>
                    <a:gd name="connsiteY0" fmla="*/ 0 h 178155"/>
                    <a:gd name="connsiteX1" fmla="*/ 388215 w 388216"/>
                    <a:gd name="connsiteY1" fmla="*/ 0 h 178155"/>
                    <a:gd name="connsiteX2" fmla="*/ 388215 w 388216"/>
                    <a:gd name="connsiteY2" fmla="*/ 178155 h 178155"/>
                    <a:gd name="connsiteX3" fmla="*/ 0 w 388216"/>
                    <a:gd name="connsiteY3" fmla="*/ 178155 h 1781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88216" h="178155">
                      <a:moveTo>
                        <a:pt x="0" y="0"/>
                      </a:moveTo>
                      <a:lnTo>
                        <a:pt x="388215" y="0"/>
                      </a:lnTo>
                      <a:lnTo>
                        <a:pt x="388215" y="178155"/>
                      </a:lnTo>
                      <a:lnTo>
                        <a:pt x="0" y="178155"/>
                      </a:lnTo>
                      <a:close/>
                    </a:path>
                  </a:pathLst>
                </a:custGeom>
                <a:solidFill>
                  <a:srgbClr val="D2D2D2"/>
                </a:solidFill>
                <a:ln w="1619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7C03390-2A84-4FB9-9A9F-D6B059E67FD9}"/>
                  </a:ext>
                </a:extLst>
              </p:cNvPr>
              <p:cNvSpPr/>
              <p:nvPr/>
            </p:nvSpPr>
            <p:spPr>
              <a:xfrm>
                <a:off x="8471062" y="2341232"/>
                <a:ext cx="4656002" cy="3537009"/>
              </a:xfrm>
              <a:custGeom>
                <a:avLst/>
                <a:gdLst>
                  <a:gd name="connsiteX0" fmla="*/ 4656002 w 4656002"/>
                  <a:gd name="connsiteY0" fmla="*/ 3537010 h 3537009"/>
                  <a:gd name="connsiteX1" fmla="*/ 2863487 w 4656002"/>
                  <a:gd name="connsiteY1" fmla="*/ 976241 h 3537009"/>
                  <a:gd name="connsiteX2" fmla="*/ 2863487 w 4656002"/>
                  <a:gd name="connsiteY2" fmla="*/ 0 h 3537009"/>
                  <a:gd name="connsiteX3" fmla="*/ 1758925 w 4656002"/>
                  <a:gd name="connsiteY3" fmla="*/ 0 h 3537009"/>
                  <a:gd name="connsiteX4" fmla="*/ 1758925 w 4656002"/>
                  <a:gd name="connsiteY4" fmla="*/ 1024327 h 3537009"/>
                  <a:gd name="connsiteX5" fmla="*/ 1519226 w 4656002"/>
                  <a:gd name="connsiteY5" fmla="*/ 1366757 h 3537009"/>
                  <a:gd name="connsiteX6" fmla="*/ 156534 w 4656002"/>
                  <a:gd name="connsiteY6" fmla="*/ 1366757 h 3537009"/>
                  <a:gd name="connsiteX7" fmla="*/ 156534 w 4656002"/>
                  <a:gd name="connsiteY7" fmla="*/ 1723067 h 3537009"/>
                  <a:gd name="connsiteX8" fmla="*/ 811383 w 4656002"/>
                  <a:gd name="connsiteY8" fmla="*/ 2377916 h 3537009"/>
                  <a:gd name="connsiteX9" fmla="*/ 0 w 4656002"/>
                  <a:gd name="connsiteY9" fmla="*/ 3537010 h 353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656002" h="3537009">
                    <a:moveTo>
                      <a:pt x="4656002" y="3537010"/>
                    </a:moveTo>
                    <a:lnTo>
                      <a:pt x="2863487" y="976241"/>
                    </a:lnTo>
                    <a:lnTo>
                      <a:pt x="2863487" y="0"/>
                    </a:lnTo>
                    <a:lnTo>
                      <a:pt x="1758925" y="0"/>
                    </a:lnTo>
                    <a:lnTo>
                      <a:pt x="1758925" y="1024327"/>
                    </a:lnTo>
                    <a:lnTo>
                      <a:pt x="1519226" y="1366757"/>
                    </a:lnTo>
                    <a:lnTo>
                      <a:pt x="156534" y="1366757"/>
                    </a:lnTo>
                    <a:lnTo>
                      <a:pt x="156534" y="1723067"/>
                    </a:lnTo>
                    <a:lnTo>
                      <a:pt x="811383" y="2377916"/>
                    </a:lnTo>
                    <a:lnTo>
                      <a:pt x="0" y="353701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161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9" name="Graphic 7" descr="A lamp shining light onto a desk">
                <a:extLst>
                  <a:ext uri="{FF2B5EF4-FFF2-40B4-BE49-F238E27FC236}">
                    <a16:creationId xmlns:a16="http://schemas.microsoft.com/office/drawing/2014/main" id="{C178A488-2B25-456E-A25D-82D0BA9FC88C}"/>
                  </a:ext>
                </a:extLst>
              </p:cNvPr>
              <p:cNvGrpSpPr/>
              <p:nvPr/>
            </p:nvGrpSpPr>
            <p:grpSpPr>
              <a:xfrm>
                <a:off x="10927416" y="4874095"/>
                <a:ext cx="777403" cy="712620"/>
                <a:chOff x="10927416" y="4874095"/>
                <a:chExt cx="777403" cy="712620"/>
              </a:xfrm>
              <a:solidFill>
                <a:srgbClr val="FFFFFF"/>
              </a:solidFill>
            </p:grpSpPr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1459940F-8FE0-485E-80DA-7B6C57066A2A}"/>
                    </a:ext>
                  </a:extLst>
                </p:cNvPr>
                <p:cNvSpPr/>
                <p:nvPr/>
              </p:nvSpPr>
              <p:spPr>
                <a:xfrm>
                  <a:off x="11575252" y="4874095"/>
                  <a:ext cx="129567" cy="712620"/>
                </a:xfrm>
                <a:custGeom>
                  <a:avLst/>
                  <a:gdLst>
                    <a:gd name="connsiteX0" fmla="*/ 64784 w 129567"/>
                    <a:gd name="connsiteY0" fmla="*/ 712620 h 712620"/>
                    <a:gd name="connsiteX1" fmla="*/ 0 w 129567"/>
                    <a:gd name="connsiteY1" fmla="*/ 647837 h 712620"/>
                    <a:gd name="connsiteX2" fmla="*/ 0 w 129567"/>
                    <a:gd name="connsiteY2" fmla="*/ 64784 h 712620"/>
                    <a:gd name="connsiteX3" fmla="*/ 64784 w 129567"/>
                    <a:gd name="connsiteY3" fmla="*/ 0 h 712620"/>
                    <a:gd name="connsiteX4" fmla="*/ 129567 w 129567"/>
                    <a:gd name="connsiteY4" fmla="*/ 64784 h 712620"/>
                    <a:gd name="connsiteX5" fmla="*/ 129567 w 129567"/>
                    <a:gd name="connsiteY5" fmla="*/ 647837 h 712620"/>
                    <a:gd name="connsiteX6" fmla="*/ 64784 w 129567"/>
                    <a:gd name="connsiteY6" fmla="*/ 712620 h 712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9567" h="712620">
                      <a:moveTo>
                        <a:pt x="64784" y="712620"/>
                      </a:moveTo>
                      <a:cubicBezTo>
                        <a:pt x="29006" y="712620"/>
                        <a:pt x="0" y="683613"/>
                        <a:pt x="0" y="647837"/>
                      </a:cubicBezTo>
                      <a:lnTo>
                        <a:pt x="0" y="64784"/>
                      </a:lnTo>
                      <a:cubicBezTo>
                        <a:pt x="0" y="29007"/>
                        <a:pt x="29006" y="0"/>
                        <a:pt x="64784" y="0"/>
                      </a:cubicBezTo>
                      <a:cubicBezTo>
                        <a:pt x="100560" y="0"/>
                        <a:pt x="129567" y="29007"/>
                        <a:pt x="129567" y="64784"/>
                      </a:cubicBezTo>
                      <a:lnTo>
                        <a:pt x="129567" y="647837"/>
                      </a:lnTo>
                      <a:cubicBezTo>
                        <a:pt x="129567" y="683613"/>
                        <a:pt x="100560" y="712620"/>
                        <a:pt x="64784" y="71262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619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F3C8DDF2-1ECA-4523-8507-82259AD65368}"/>
                    </a:ext>
                  </a:extLst>
                </p:cNvPr>
                <p:cNvSpPr/>
                <p:nvPr/>
              </p:nvSpPr>
              <p:spPr>
                <a:xfrm>
                  <a:off x="11251334" y="4874095"/>
                  <a:ext cx="129567" cy="712620"/>
                </a:xfrm>
                <a:custGeom>
                  <a:avLst/>
                  <a:gdLst>
                    <a:gd name="connsiteX0" fmla="*/ 64784 w 129567"/>
                    <a:gd name="connsiteY0" fmla="*/ 712620 h 712620"/>
                    <a:gd name="connsiteX1" fmla="*/ 0 w 129567"/>
                    <a:gd name="connsiteY1" fmla="*/ 647837 h 712620"/>
                    <a:gd name="connsiteX2" fmla="*/ 0 w 129567"/>
                    <a:gd name="connsiteY2" fmla="*/ 64784 h 712620"/>
                    <a:gd name="connsiteX3" fmla="*/ 64784 w 129567"/>
                    <a:gd name="connsiteY3" fmla="*/ 0 h 712620"/>
                    <a:gd name="connsiteX4" fmla="*/ 129567 w 129567"/>
                    <a:gd name="connsiteY4" fmla="*/ 64784 h 712620"/>
                    <a:gd name="connsiteX5" fmla="*/ 129567 w 129567"/>
                    <a:gd name="connsiteY5" fmla="*/ 647837 h 712620"/>
                    <a:gd name="connsiteX6" fmla="*/ 64784 w 129567"/>
                    <a:gd name="connsiteY6" fmla="*/ 712620 h 712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9567" h="712620">
                      <a:moveTo>
                        <a:pt x="64784" y="712620"/>
                      </a:moveTo>
                      <a:cubicBezTo>
                        <a:pt x="29006" y="712620"/>
                        <a:pt x="0" y="683613"/>
                        <a:pt x="0" y="647837"/>
                      </a:cubicBezTo>
                      <a:lnTo>
                        <a:pt x="0" y="64784"/>
                      </a:lnTo>
                      <a:cubicBezTo>
                        <a:pt x="0" y="29007"/>
                        <a:pt x="29006" y="0"/>
                        <a:pt x="64784" y="0"/>
                      </a:cubicBezTo>
                      <a:cubicBezTo>
                        <a:pt x="100560" y="0"/>
                        <a:pt x="129567" y="29007"/>
                        <a:pt x="129567" y="64784"/>
                      </a:cubicBezTo>
                      <a:lnTo>
                        <a:pt x="129567" y="647837"/>
                      </a:lnTo>
                      <a:cubicBezTo>
                        <a:pt x="129567" y="683613"/>
                        <a:pt x="100560" y="712620"/>
                        <a:pt x="64784" y="71262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619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9C29E60D-FA85-4D76-9286-0B5B9AB17DB7}"/>
                    </a:ext>
                  </a:extLst>
                </p:cNvPr>
                <p:cNvSpPr/>
                <p:nvPr/>
              </p:nvSpPr>
              <p:spPr>
                <a:xfrm>
                  <a:off x="10927416" y="4874095"/>
                  <a:ext cx="129567" cy="712620"/>
                </a:xfrm>
                <a:custGeom>
                  <a:avLst/>
                  <a:gdLst>
                    <a:gd name="connsiteX0" fmla="*/ 64784 w 129567"/>
                    <a:gd name="connsiteY0" fmla="*/ 712620 h 712620"/>
                    <a:gd name="connsiteX1" fmla="*/ 0 w 129567"/>
                    <a:gd name="connsiteY1" fmla="*/ 647837 h 712620"/>
                    <a:gd name="connsiteX2" fmla="*/ 0 w 129567"/>
                    <a:gd name="connsiteY2" fmla="*/ 64784 h 712620"/>
                    <a:gd name="connsiteX3" fmla="*/ 64784 w 129567"/>
                    <a:gd name="connsiteY3" fmla="*/ 0 h 712620"/>
                    <a:gd name="connsiteX4" fmla="*/ 129567 w 129567"/>
                    <a:gd name="connsiteY4" fmla="*/ 64784 h 712620"/>
                    <a:gd name="connsiteX5" fmla="*/ 129567 w 129567"/>
                    <a:gd name="connsiteY5" fmla="*/ 647837 h 712620"/>
                    <a:gd name="connsiteX6" fmla="*/ 64784 w 129567"/>
                    <a:gd name="connsiteY6" fmla="*/ 712620 h 712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9567" h="712620">
                      <a:moveTo>
                        <a:pt x="64784" y="712620"/>
                      </a:moveTo>
                      <a:cubicBezTo>
                        <a:pt x="29006" y="712620"/>
                        <a:pt x="0" y="683613"/>
                        <a:pt x="0" y="647837"/>
                      </a:cubicBezTo>
                      <a:lnTo>
                        <a:pt x="0" y="64784"/>
                      </a:lnTo>
                      <a:cubicBezTo>
                        <a:pt x="0" y="29007"/>
                        <a:pt x="29006" y="0"/>
                        <a:pt x="64784" y="0"/>
                      </a:cubicBezTo>
                      <a:cubicBezTo>
                        <a:pt x="100560" y="0"/>
                        <a:pt x="129567" y="29007"/>
                        <a:pt x="129567" y="64784"/>
                      </a:cubicBezTo>
                      <a:lnTo>
                        <a:pt x="129567" y="647837"/>
                      </a:lnTo>
                      <a:cubicBezTo>
                        <a:pt x="129567" y="683613"/>
                        <a:pt x="100560" y="712620"/>
                        <a:pt x="64784" y="71262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619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C5F8DED-6E2A-4A46-AA71-69C763ECA899}"/>
                  </a:ext>
                </a:extLst>
              </p:cNvPr>
              <p:cNvSpPr/>
              <p:nvPr/>
            </p:nvSpPr>
            <p:spPr>
              <a:xfrm>
                <a:off x="7914975" y="4226250"/>
                <a:ext cx="1392861" cy="3044840"/>
              </a:xfrm>
              <a:custGeom>
                <a:avLst/>
                <a:gdLst>
                  <a:gd name="connsiteX0" fmla="*/ 64784 w 1392861"/>
                  <a:gd name="connsiteY0" fmla="*/ 3044841 h 3044840"/>
                  <a:gd name="connsiteX1" fmla="*/ 0 w 1392861"/>
                  <a:gd name="connsiteY1" fmla="*/ 2980057 h 3044840"/>
                  <a:gd name="connsiteX2" fmla="*/ 0 w 1392861"/>
                  <a:gd name="connsiteY2" fmla="*/ 1652689 h 3044840"/>
                  <a:gd name="connsiteX3" fmla="*/ 14090 w 1392861"/>
                  <a:gd name="connsiteY3" fmla="*/ 1612360 h 3044840"/>
                  <a:gd name="connsiteX4" fmla="*/ 1277372 w 1392861"/>
                  <a:gd name="connsiteY4" fmla="*/ 24464 h 3044840"/>
                  <a:gd name="connsiteX5" fmla="*/ 1368409 w 1392861"/>
                  <a:gd name="connsiteY5" fmla="*/ 14099 h 3044840"/>
                  <a:gd name="connsiteX6" fmla="*/ 1378775 w 1392861"/>
                  <a:gd name="connsiteY6" fmla="*/ 105120 h 3044840"/>
                  <a:gd name="connsiteX7" fmla="*/ 129584 w 1392861"/>
                  <a:gd name="connsiteY7" fmla="*/ 1675314 h 3044840"/>
                  <a:gd name="connsiteX8" fmla="*/ 129584 w 1392861"/>
                  <a:gd name="connsiteY8" fmla="*/ 2980057 h 3044840"/>
                  <a:gd name="connsiteX9" fmla="*/ 64784 w 1392861"/>
                  <a:gd name="connsiteY9" fmla="*/ 3044841 h 304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92861" h="3044840">
                    <a:moveTo>
                      <a:pt x="64784" y="3044841"/>
                    </a:moveTo>
                    <a:cubicBezTo>
                      <a:pt x="29007" y="3044841"/>
                      <a:pt x="0" y="3015834"/>
                      <a:pt x="0" y="2980057"/>
                    </a:cubicBezTo>
                    <a:lnTo>
                      <a:pt x="0" y="1652689"/>
                    </a:lnTo>
                    <a:cubicBezTo>
                      <a:pt x="0" y="1638047"/>
                      <a:pt x="4972" y="1623827"/>
                      <a:pt x="14090" y="1612360"/>
                    </a:cubicBezTo>
                    <a:lnTo>
                      <a:pt x="1277372" y="24464"/>
                    </a:lnTo>
                    <a:cubicBezTo>
                      <a:pt x="1299657" y="-3554"/>
                      <a:pt x="1340423" y="-8186"/>
                      <a:pt x="1368409" y="14099"/>
                    </a:cubicBezTo>
                    <a:cubicBezTo>
                      <a:pt x="1396412" y="36369"/>
                      <a:pt x="1401044" y="77134"/>
                      <a:pt x="1378775" y="105120"/>
                    </a:cubicBezTo>
                    <a:lnTo>
                      <a:pt x="129584" y="1675314"/>
                    </a:lnTo>
                    <a:lnTo>
                      <a:pt x="129584" y="2980057"/>
                    </a:lnTo>
                    <a:cubicBezTo>
                      <a:pt x="129567" y="3015834"/>
                      <a:pt x="100561" y="3044841"/>
                      <a:pt x="64784" y="3044841"/>
                    </a:cubicBezTo>
                    <a:close/>
                  </a:path>
                </a:pathLst>
              </a:custGeom>
              <a:solidFill>
                <a:srgbClr val="D2D2D2"/>
              </a:solidFill>
              <a:ln w="161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6" name="Graphic 7" descr="A lamp shining light onto a desk">
              <a:extLst>
                <a:ext uri="{FF2B5EF4-FFF2-40B4-BE49-F238E27FC236}">
                  <a16:creationId xmlns:a16="http://schemas.microsoft.com/office/drawing/2014/main" id="{B0DFDBF8-429E-4633-8BF7-A23FFF5A921A}"/>
                </a:ext>
              </a:extLst>
            </p:cNvPr>
            <p:cNvGrpSpPr/>
            <p:nvPr/>
          </p:nvGrpSpPr>
          <p:grpSpPr>
            <a:xfrm>
              <a:off x="5652373" y="12487048"/>
              <a:ext cx="4210937" cy="1619591"/>
              <a:chOff x="5647547" y="12486174"/>
              <a:chExt cx="4210937" cy="1619591"/>
            </a:xfrm>
            <a:solidFill>
              <a:schemeClr val="tx1">
                <a:lumMod val="95000"/>
                <a:lumOff val="5000"/>
              </a:schemeClr>
            </a:solidFill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7D7FDA4B-8094-4F8F-8818-2318578EC20B}"/>
                  </a:ext>
                </a:extLst>
              </p:cNvPr>
              <p:cNvSpPr/>
              <p:nvPr/>
            </p:nvSpPr>
            <p:spPr>
              <a:xfrm>
                <a:off x="7461489" y="12486174"/>
                <a:ext cx="680228" cy="1133713"/>
              </a:xfrm>
              <a:custGeom>
                <a:avLst/>
                <a:gdLst>
                  <a:gd name="connsiteX0" fmla="*/ 680228 w 680228"/>
                  <a:gd name="connsiteY0" fmla="*/ 323918 h 1133713"/>
                  <a:gd name="connsiteX1" fmla="*/ 356310 w 680228"/>
                  <a:gd name="connsiteY1" fmla="*/ 0 h 1133713"/>
                  <a:gd name="connsiteX2" fmla="*/ 64784 w 680228"/>
                  <a:gd name="connsiteY2" fmla="*/ 0 h 1133713"/>
                  <a:gd name="connsiteX3" fmla="*/ 0 w 680228"/>
                  <a:gd name="connsiteY3" fmla="*/ 485877 h 1133713"/>
                  <a:gd name="connsiteX4" fmla="*/ 0 w 680228"/>
                  <a:gd name="connsiteY4" fmla="*/ 1133714 h 1133713"/>
                  <a:gd name="connsiteX5" fmla="*/ 388702 w 680228"/>
                  <a:gd name="connsiteY5" fmla="*/ 1133714 h 1133713"/>
                  <a:gd name="connsiteX6" fmla="*/ 388702 w 680228"/>
                  <a:gd name="connsiteY6" fmla="*/ 646201 h 1133713"/>
                  <a:gd name="connsiteX7" fmla="*/ 680228 w 680228"/>
                  <a:gd name="connsiteY7" fmla="*/ 323918 h 1133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0228" h="1133713">
                    <a:moveTo>
                      <a:pt x="680228" y="323918"/>
                    </a:moveTo>
                    <a:cubicBezTo>
                      <a:pt x="680228" y="145019"/>
                      <a:pt x="535210" y="0"/>
                      <a:pt x="356310" y="0"/>
                    </a:cubicBezTo>
                    <a:lnTo>
                      <a:pt x="64784" y="0"/>
                    </a:lnTo>
                    <a:lnTo>
                      <a:pt x="0" y="485877"/>
                    </a:lnTo>
                    <a:lnTo>
                      <a:pt x="0" y="1133714"/>
                    </a:lnTo>
                    <a:lnTo>
                      <a:pt x="388702" y="1133714"/>
                    </a:lnTo>
                    <a:lnTo>
                      <a:pt x="388702" y="646201"/>
                    </a:lnTo>
                    <a:cubicBezTo>
                      <a:pt x="552378" y="629940"/>
                      <a:pt x="680228" y="491887"/>
                      <a:pt x="680228" y="323918"/>
                    </a:cubicBezTo>
                    <a:close/>
                  </a:path>
                </a:pathLst>
              </a:custGeom>
              <a:grpFill/>
              <a:ln w="161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285CD529-FF73-4B8D-B829-FFB534B364B8}"/>
                  </a:ext>
                </a:extLst>
              </p:cNvPr>
              <p:cNvSpPr/>
              <p:nvPr/>
            </p:nvSpPr>
            <p:spPr>
              <a:xfrm>
                <a:off x="5647547" y="13522713"/>
                <a:ext cx="4210937" cy="583052"/>
              </a:xfrm>
              <a:custGeom>
                <a:avLst/>
                <a:gdLst>
                  <a:gd name="connsiteX0" fmla="*/ 0 w 4210937"/>
                  <a:gd name="connsiteY0" fmla="*/ 0 h 583052"/>
                  <a:gd name="connsiteX1" fmla="*/ 4210938 w 4210937"/>
                  <a:gd name="connsiteY1" fmla="*/ 0 h 583052"/>
                  <a:gd name="connsiteX2" fmla="*/ 4210938 w 4210937"/>
                  <a:gd name="connsiteY2" fmla="*/ 583053 h 583052"/>
                  <a:gd name="connsiteX3" fmla="*/ 0 w 4210937"/>
                  <a:gd name="connsiteY3" fmla="*/ 583053 h 583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37" h="583052">
                    <a:moveTo>
                      <a:pt x="0" y="0"/>
                    </a:moveTo>
                    <a:lnTo>
                      <a:pt x="4210938" y="0"/>
                    </a:lnTo>
                    <a:lnTo>
                      <a:pt x="4210938" y="583053"/>
                    </a:lnTo>
                    <a:lnTo>
                      <a:pt x="0" y="583053"/>
                    </a:lnTo>
                    <a:close/>
                  </a:path>
                </a:pathLst>
              </a:custGeom>
              <a:grpFill/>
              <a:ln w="161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9" name="Graphic 7" descr="A lamp shining light onto a desk">
              <a:extLst>
                <a:ext uri="{FF2B5EF4-FFF2-40B4-BE49-F238E27FC236}">
                  <a16:creationId xmlns:a16="http://schemas.microsoft.com/office/drawing/2014/main" id="{FB2F21CF-856F-47F3-96A7-193FD8DE453A}"/>
                </a:ext>
              </a:extLst>
            </p:cNvPr>
            <p:cNvGrpSpPr/>
            <p:nvPr/>
          </p:nvGrpSpPr>
          <p:grpSpPr>
            <a:xfrm>
              <a:off x="3239182" y="3579296"/>
              <a:ext cx="5814333" cy="9555605"/>
              <a:chOff x="3234356" y="3578422"/>
              <a:chExt cx="5814333" cy="9555605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7DCB504-DE52-4421-9F0E-60DA8543BB20}"/>
                  </a:ext>
                </a:extLst>
              </p:cNvPr>
              <p:cNvSpPr/>
              <p:nvPr/>
            </p:nvSpPr>
            <p:spPr>
              <a:xfrm>
                <a:off x="4092739" y="4193867"/>
                <a:ext cx="3465931" cy="7580399"/>
              </a:xfrm>
              <a:custGeom>
                <a:avLst/>
                <a:gdLst>
                  <a:gd name="connsiteX0" fmla="*/ 3401159 w 3465931"/>
                  <a:gd name="connsiteY0" fmla="*/ 7580400 h 7580399"/>
                  <a:gd name="connsiteX1" fmla="*/ 3341995 w 3465931"/>
                  <a:gd name="connsiteY1" fmla="*/ 7542081 h 7580399"/>
                  <a:gd name="connsiteX2" fmla="*/ 5653 w 3465931"/>
                  <a:gd name="connsiteY2" fmla="*/ 91264 h 7580399"/>
                  <a:gd name="connsiteX3" fmla="*/ 10414 w 3465931"/>
                  <a:gd name="connsiteY3" fmla="*/ 29557 h 7580399"/>
                  <a:gd name="connsiteX4" fmla="*/ 64784 w 3465931"/>
                  <a:gd name="connsiteY4" fmla="*/ 0 h 7580399"/>
                  <a:gd name="connsiteX5" fmla="*/ 2429387 w 3465931"/>
                  <a:gd name="connsiteY5" fmla="*/ 0 h 7580399"/>
                  <a:gd name="connsiteX6" fmla="*/ 2494171 w 3465931"/>
                  <a:gd name="connsiteY6" fmla="*/ 64784 h 7580399"/>
                  <a:gd name="connsiteX7" fmla="*/ 2429387 w 3465931"/>
                  <a:gd name="connsiteY7" fmla="*/ 129567 h 7580399"/>
                  <a:gd name="connsiteX8" fmla="*/ 164778 w 3465931"/>
                  <a:gd name="connsiteY8" fmla="*/ 129567 h 7580399"/>
                  <a:gd name="connsiteX9" fmla="*/ 3460257 w 3465931"/>
                  <a:gd name="connsiteY9" fmla="*/ 7489120 h 7580399"/>
                  <a:gd name="connsiteX10" fmla="*/ 3427607 w 3465931"/>
                  <a:gd name="connsiteY10" fmla="*/ 7574715 h 7580399"/>
                  <a:gd name="connsiteX11" fmla="*/ 3401159 w 3465931"/>
                  <a:gd name="connsiteY11" fmla="*/ 7580400 h 7580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65931" h="7580399">
                    <a:moveTo>
                      <a:pt x="3401159" y="7580400"/>
                    </a:moveTo>
                    <a:cubicBezTo>
                      <a:pt x="3376395" y="7580400"/>
                      <a:pt x="3352765" y="7566132"/>
                      <a:pt x="3341995" y="7542081"/>
                    </a:cubicBezTo>
                    <a:lnTo>
                      <a:pt x="5653" y="91264"/>
                    </a:lnTo>
                    <a:cubicBezTo>
                      <a:pt x="-3320" y="71229"/>
                      <a:pt x="-1522" y="47988"/>
                      <a:pt x="10414" y="29557"/>
                    </a:cubicBezTo>
                    <a:cubicBezTo>
                      <a:pt x="22351" y="11126"/>
                      <a:pt x="42822" y="0"/>
                      <a:pt x="64784" y="0"/>
                    </a:cubicBezTo>
                    <a:lnTo>
                      <a:pt x="2429387" y="0"/>
                    </a:lnTo>
                    <a:cubicBezTo>
                      <a:pt x="2465165" y="0"/>
                      <a:pt x="2494171" y="29007"/>
                      <a:pt x="2494171" y="64784"/>
                    </a:cubicBezTo>
                    <a:cubicBezTo>
                      <a:pt x="2494171" y="100560"/>
                      <a:pt x="2465165" y="129567"/>
                      <a:pt x="2429387" y="129567"/>
                    </a:cubicBezTo>
                    <a:lnTo>
                      <a:pt x="164778" y="129567"/>
                    </a:lnTo>
                    <a:lnTo>
                      <a:pt x="3460257" y="7489120"/>
                    </a:lnTo>
                    <a:cubicBezTo>
                      <a:pt x="3474882" y="7521787"/>
                      <a:pt x="3460257" y="7560107"/>
                      <a:pt x="3427607" y="7574715"/>
                    </a:cubicBezTo>
                    <a:cubicBezTo>
                      <a:pt x="3418990" y="7578586"/>
                      <a:pt x="3410001" y="7580400"/>
                      <a:pt x="3401159" y="758040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61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2E26483F-02F7-4D75-BE7C-367877F795B6}"/>
                  </a:ext>
                </a:extLst>
              </p:cNvPr>
              <p:cNvSpPr/>
              <p:nvPr/>
            </p:nvSpPr>
            <p:spPr>
              <a:xfrm>
                <a:off x="3410325" y="3740381"/>
                <a:ext cx="5460209" cy="9393646"/>
              </a:xfrm>
              <a:custGeom>
                <a:avLst/>
                <a:gdLst>
                  <a:gd name="connsiteX0" fmla="*/ 5460210 w 5460209"/>
                  <a:gd name="connsiteY0" fmla="*/ 323918 h 9393646"/>
                  <a:gd name="connsiteX1" fmla="*/ 5460210 w 5460209"/>
                  <a:gd name="connsiteY1" fmla="*/ 0 h 9393646"/>
                  <a:gd name="connsiteX2" fmla="*/ 164146 w 5460209"/>
                  <a:gd name="connsiteY2" fmla="*/ 0 h 9393646"/>
                  <a:gd name="connsiteX3" fmla="*/ 164146 w 5460209"/>
                  <a:gd name="connsiteY3" fmla="*/ 154752 h 9393646"/>
                  <a:gd name="connsiteX4" fmla="*/ 0 w 5460209"/>
                  <a:gd name="connsiteY4" fmla="*/ 227877 h 9393646"/>
                  <a:gd name="connsiteX5" fmla="*/ 3853996 w 5460209"/>
                  <a:gd name="connsiteY5" fmla="*/ 8879718 h 9393646"/>
                  <a:gd name="connsiteX6" fmla="*/ 3792014 w 5460209"/>
                  <a:gd name="connsiteY6" fmla="*/ 9069728 h 9393646"/>
                  <a:gd name="connsiteX7" fmla="*/ 4115932 w 5460209"/>
                  <a:gd name="connsiteY7" fmla="*/ 9393647 h 9393646"/>
                  <a:gd name="connsiteX8" fmla="*/ 4439851 w 5460209"/>
                  <a:gd name="connsiteY8" fmla="*/ 9069728 h 9393646"/>
                  <a:gd name="connsiteX9" fmla="*/ 4149733 w 5460209"/>
                  <a:gd name="connsiteY9" fmla="*/ 8747591 h 9393646"/>
                  <a:gd name="connsiteX10" fmla="*/ 397383 w 5460209"/>
                  <a:gd name="connsiteY10" fmla="*/ 323935 h 9393646"/>
                  <a:gd name="connsiteX11" fmla="*/ 5460210 w 5460209"/>
                  <a:gd name="connsiteY11" fmla="*/ 323935 h 939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460209" h="9393646">
                    <a:moveTo>
                      <a:pt x="5460210" y="323918"/>
                    </a:moveTo>
                    <a:lnTo>
                      <a:pt x="5460210" y="0"/>
                    </a:lnTo>
                    <a:lnTo>
                      <a:pt x="164146" y="0"/>
                    </a:lnTo>
                    <a:lnTo>
                      <a:pt x="164146" y="154752"/>
                    </a:lnTo>
                    <a:lnTo>
                      <a:pt x="0" y="227877"/>
                    </a:lnTo>
                    <a:lnTo>
                      <a:pt x="3853996" y="8879718"/>
                    </a:lnTo>
                    <a:cubicBezTo>
                      <a:pt x="3815190" y="8933132"/>
                      <a:pt x="3792014" y="8998644"/>
                      <a:pt x="3792014" y="9069728"/>
                    </a:cubicBezTo>
                    <a:cubicBezTo>
                      <a:pt x="3792014" y="9248628"/>
                      <a:pt x="3937032" y="9393647"/>
                      <a:pt x="4115932" y="9393647"/>
                    </a:cubicBezTo>
                    <a:cubicBezTo>
                      <a:pt x="4294833" y="9393647"/>
                      <a:pt x="4439851" y="9248628"/>
                      <a:pt x="4439851" y="9069728"/>
                    </a:cubicBezTo>
                    <a:cubicBezTo>
                      <a:pt x="4439851" y="8902246"/>
                      <a:pt x="4312745" y="8764500"/>
                      <a:pt x="4149733" y="8747591"/>
                    </a:cubicBezTo>
                    <a:lnTo>
                      <a:pt x="397383" y="323935"/>
                    </a:lnTo>
                    <a:lnTo>
                      <a:pt x="5460210" y="323935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61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09F76A04-636E-4ECE-AB74-3675EA7FC5A1}"/>
                  </a:ext>
                </a:extLst>
              </p:cNvPr>
              <p:cNvSpPr/>
              <p:nvPr/>
            </p:nvSpPr>
            <p:spPr>
              <a:xfrm>
                <a:off x="8400853" y="3578422"/>
                <a:ext cx="647836" cy="647836"/>
              </a:xfrm>
              <a:custGeom>
                <a:avLst/>
                <a:gdLst>
                  <a:gd name="connsiteX0" fmla="*/ 647837 w 647836"/>
                  <a:gd name="connsiteY0" fmla="*/ 323918 h 647836"/>
                  <a:gd name="connsiteX1" fmla="*/ 323919 w 647836"/>
                  <a:gd name="connsiteY1" fmla="*/ 647836 h 647836"/>
                  <a:gd name="connsiteX2" fmla="*/ 0 w 647836"/>
                  <a:gd name="connsiteY2" fmla="*/ 323918 h 647836"/>
                  <a:gd name="connsiteX3" fmla="*/ 323919 w 647836"/>
                  <a:gd name="connsiteY3" fmla="*/ 0 h 647836"/>
                  <a:gd name="connsiteX4" fmla="*/ 647837 w 647836"/>
                  <a:gd name="connsiteY4" fmla="*/ 323918 h 647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836" h="647836">
                    <a:moveTo>
                      <a:pt x="647837" y="323918"/>
                    </a:moveTo>
                    <a:cubicBezTo>
                      <a:pt x="647837" y="502813"/>
                      <a:pt x="502814" y="647836"/>
                      <a:pt x="323919" y="647836"/>
                    </a:cubicBezTo>
                    <a:cubicBezTo>
                      <a:pt x="145023" y="647836"/>
                      <a:pt x="0" y="502813"/>
                      <a:pt x="0" y="323918"/>
                    </a:cubicBezTo>
                    <a:cubicBezTo>
                      <a:pt x="0" y="145023"/>
                      <a:pt x="145023" y="0"/>
                      <a:pt x="323919" y="0"/>
                    </a:cubicBezTo>
                    <a:cubicBezTo>
                      <a:pt x="502814" y="0"/>
                      <a:pt x="647837" y="145023"/>
                      <a:pt x="647837" y="323918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161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C96A2B3-865B-46CF-A17B-393941161467}"/>
                  </a:ext>
                </a:extLst>
              </p:cNvPr>
              <p:cNvSpPr/>
              <p:nvPr/>
            </p:nvSpPr>
            <p:spPr>
              <a:xfrm>
                <a:off x="3234356" y="3578422"/>
                <a:ext cx="647836" cy="647836"/>
              </a:xfrm>
              <a:custGeom>
                <a:avLst/>
                <a:gdLst>
                  <a:gd name="connsiteX0" fmla="*/ 647837 w 647836"/>
                  <a:gd name="connsiteY0" fmla="*/ 323918 h 647836"/>
                  <a:gd name="connsiteX1" fmla="*/ 323918 w 647836"/>
                  <a:gd name="connsiteY1" fmla="*/ 647836 h 647836"/>
                  <a:gd name="connsiteX2" fmla="*/ 0 w 647836"/>
                  <a:gd name="connsiteY2" fmla="*/ 323918 h 647836"/>
                  <a:gd name="connsiteX3" fmla="*/ 323918 w 647836"/>
                  <a:gd name="connsiteY3" fmla="*/ 0 h 647836"/>
                  <a:gd name="connsiteX4" fmla="*/ 647837 w 647836"/>
                  <a:gd name="connsiteY4" fmla="*/ 323918 h 647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836" h="647836">
                    <a:moveTo>
                      <a:pt x="647837" y="323918"/>
                    </a:moveTo>
                    <a:cubicBezTo>
                      <a:pt x="647837" y="502813"/>
                      <a:pt x="502813" y="647836"/>
                      <a:pt x="323918" y="647836"/>
                    </a:cubicBezTo>
                    <a:cubicBezTo>
                      <a:pt x="145023" y="647836"/>
                      <a:pt x="0" y="502813"/>
                      <a:pt x="0" y="323918"/>
                    </a:cubicBezTo>
                    <a:cubicBezTo>
                      <a:pt x="0" y="145023"/>
                      <a:pt x="145023" y="0"/>
                      <a:pt x="323918" y="0"/>
                    </a:cubicBezTo>
                    <a:cubicBezTo>
                      <a:pt x="502813" y="0"/>
                      <a:pt x="647837" y="145023"/>
                      <a:pt x="647837" y="323918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161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7C036BB-DA43-432C-91F6-22B103E54EAD}"/>
              </a:ext>
            </a:extLst>
          </p:cNvPr>
          <p:cNvGrpSpPr/>
          <p:nvPr/>
        </p:nvGrpSpPr>
        <p:grpSpPr>
          <a:xfrm>
            <a:off x="5661236" y="435006"/>
            <a:ext cx="12919592" cy="7786747"/>
            <a:chOff x="11076720" y="8826940"/>
            <a:chExt cx="12919592" cy="7786747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B641A87-242C-4904-A7D9-2897917EB1E4}"/>
                </a:ext>
              </a:extLst>
            </p:cNvPr>
            <p:cNvSpPr txBox="1"/>
            <p:nvPr/>
          </p:nvSpPr>
          <p:spPr>
            <a:xfrm>
              <a:off x="12329280" y="8826940"/>
              <a:ext cx="4846683" cy="77867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50000" b="1" dirty="0">
                  <a:solidFill>
                    <a:srgbClr val="C00000">
                      <a:alpha val="25000"/>
                    </a:srgbClr>
                  </a:solidFill>
                  <a:latin typeface="Century Gothic" panose="020B0502020202020204" pitchFamily="34" charset="0"/>
                </a:rPr>
                <a:t>⌖</a:t>
              </a:r>
              <a:endParaRPr lang="en-US" sz="50000" dirty="0">
                <a:solidFill>
                  <a:srgbClr val="C00000">
                    <a:alpha val="25000"/>
                  </a:srgb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F4FD319-6EE1-42F9-9110-E55118DF8294}"/>
                </a:ext>
              </a:extLst>
            </p:cNvPr>
            <p:cNvSpPr txBox="1"/>
            <p:nvPr/>
          </p:nvSpPr>
          <p:spPr>
            <a:xfrm>
              <a:off x="11076720" y="12182607"/>
              <a:ext cx="1291959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0" b="1" dirty="0">
                  <a:latin typeface="Century Gothic" panose="020B0502020202020204" pitchFamily="34" charset="0"/>
                </a:rPr>
                <a:t>INSI</a:t>
              </a:r>
              <a:r>
                <a:rPr lang="en-US" sz="10000" b="1" dirty="0">
                  <a:solidFill>
                    <a:srgbClr val="7D0000"/>
                  </a:solidFill>
                  <a:latin typeface="Century Gothic" panose="020B0502020202020204" pitchFamily="34" charset="0"/>
                </a:rPr>
                <a:t>G</a:t>
              </a:r>
              <a:r>
                <a:rPr lang="en-US" sz="10000" b="1" dirty="0">
                  <a:latin typeface="Century Gothic" panose="020B0502020202020204" pitchFamily="34" charset="0"/>
                </a:rPr>
                <a:t>HT</a:t>
              </a:r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6D752EE-CC13-40C4-A7C2-44CA2C206B65}"/>
              </a:ext>
            </a:extLst>
          </p:cNvPr>
          <p:cNvCxnSpPr>
            <a:cxnSpLocks/>
          </p:cNvCxnSpPr>
          <p:nvPr/>
        </p:nvCxnSpPr>
        <p:spPr>
          <a:xfrm>
            <a:off x="11760479" y="435006"/>
            <a:ext cx="0" cy="4468493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46CFD3A-7916-4722-B443-BDFE02C52028}"/>
              </a:ext>
            </a:extLst>
          </p:cNvPr>
          <p:cNvCxnSpPr/>
          <p:nvPr/>
        </p:nvCxnSpPr>
        <p:spPr>
          <a:xfrm flipH="1">
            <a:off x="10687050" y="4903499"/>
            <a:ext cx="1073429" cy="1073429"/>
          </a:xfrm>
          <a:prstGeom prst="line">
            <a:avLst/>
          </a:prstGeom>
          <a:ln w="127000" cap="rnd">
            <a:solidFill>
              <a:srgbClr val="7D0000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00071C9-2DA8-487F-82EF-F2409F363100}"/>
              </a:ext>
            </a:extLst>
          </p:cNvPr>
          <p:cNvCxnSpPr>
            <a:cxnSpLocks/>
          </p:cNvCxnSpPr>
          <p:nvPr/>
        </p:nvCxnSpPr>
        <p:spPr>
          <a:xfrm>
            <a:off x="10687050" y="5976929"/>
            <a:ext cx="0" cy="11160697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9D93676-A60D-4C45-86D9-D35D437EC148}"/>
              </a:ext>
            </a:extLst>
          </p:cNvPr>
          <p:cNvSpPr txBox="1"/>
          <p:nvPr/>
        </p:nvSpPr>
        <p:spPr>
          <a:xfrm>
            <a:off x="5718025" y="5117102"/>
            <a:ext cx="5127514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400" b="1" dirty="0">
                <a:latin typeface="Century Gothic" panose="020B0502020202020204" pitchFamily="34" charset="0"/>
              </a:rPr>
              <a:t>READINESS TRACKER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7129CB5-EEBA-4075-840D-6F7006CC6FE8}"/>
              </a:ext>
            </a:extLst>
          </p:cNvPr>
          <p:cNvSpPr txBox="1"/>
          <p:nvPr/>
        </p:nvSpPr>
        <p:spPr>
          <a:xfrm>
            <a:off x="580560" y="7181793"/>
            <a:ext cx="49657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entury Gothic" panose="020B0502020202020204" pitchFamily="34" charset="0"/>
              </a:rPr>
              <a:t>CURRENT SYS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A7F5607-0580-4511-9A29-7C4C1E3B25CC}"/>
              </a:ext>
            </a:extLst>
          </p:cNvPr>
          <p:cNvSpPr txBox="1"/>
          <p:nvPr/>
        </p:nvSpPr>
        <p:spPr>
          <a:xfrm>
            <a:off x="494430" y="8534343"/>
            <a:ext cx="466170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Current sys used by 552 OG built in Excel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Primary maintainer of application </a:t>
            </a:r>
            <a:r>
              <a:rPr lang="en-US" sz="1600" b="1" dirty="0" err="1">
                <a:latin typeface="Century Gothic" panose="020B0502020202020204" pitchFamily="34" charset="0"/>
              </a:rPr>
              <a:t>PCS’d</a:t>
            </a:r>
            <a:endParaRPr lang="en-US" sz="1600" b="1" dirty="0"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Single Point of Failure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Limitations by Excel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Data inconsistencies/errors required difficult excel commands, hard to maintain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Relies on schema to be exact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Tracked data was specific to OG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Not every unit has the same requirements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b="1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However, application was very dense and detailed.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9976ABB-1F23-4528-8503-507D5C12E010}"/>
              </a:ext>
            </a:extLst>
          </p:cNvPr>
          <p:cNvSpPr txBox="1"/>
          <p:nvPr/>
        </p:nvSpPr>
        <p:spPr>
          <a:xfrm>
            <a:off x="6486214" y="7449003"/>
            <a:ext cx="46617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entury Gothic" panose="020B0502020202020204" pitchFamily="34" charset="0"/>
              </a:rPr>
              <a:t>INSIGHT’S</a:t>
            </a:r>
          </a:p>
          <a:p>
            <a:r>
              <a:rPr lang="en-US" sz="6000" b="1" dirty="0">
                <a:latin typeface="Century Gothic" panose="020B0502020202020204" pitchFamily="34" charset="0"/>
              </a:rPr>
              <a:t>GOALS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ECD8175-E91C-465C-9914-A82241791722}"/>
              </a:ext>
            </a:extLst>
          </p:cNvPr>
          <p:cNvSpPr txBox="1"/>
          <p:nvPr/>
        </p:nvSpPr>
        <p:spPr>
          <a:xfrm>
            <a:off x="6524314" y="9383264"/>
            <a:ext cx="43212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Combine readiness data into one location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Alpha Roster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LOXs (PEX)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ETMS (MyLearning)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AEF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SFIMS (ARIS)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Previously, TBA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Reclaim time from UTMs/UDMs/Unit Leadership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Track Deployment Phases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Integrate more sources, modular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734357BC-DA1A-44EE-8071-0973F0FFB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531" y="11980286"/>
            <a:ext cx="1671506" cy="1715002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36EB7DD5-204D-400B-9A30-D87867278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7919" y="11980286"/>
            <a:ext cx="1435268" cy="1470033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2C31D5BA-463F-42FA-B09D-EF829DEC63C5}"/>
              </a:ext>
            </a:extLst>
          </p:cNvPr>
          <p:cNvCxnSpPr>
            <a:cxnSpLocks/>
          </p:cNvCxnSpPr>
          <p:nvPr/>
        </p:nvCxnSpPr>
        <p:spPr>
          <a:xfrm flipV="1">
            <a:off x="313861" y="8256425"/>
            <a:ext cx="5782138" cy="48020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5EEF26D-5574-4540-9CF7-89ABA0892385}"/>
              </a:ext>
            </a:extLst>
          </p:cNvPr>
          <p:cNvCxnSpPr>
            <a:cxnSpLocks/>
          </p:cNvCxnSpPr>
          <p:nvPr/>
        </p:nvCxnSpPr>
        <p:spPr>
          <a:xfrm flipV="1">
            <a:off x="6095999" y="7653343"/>
            <a:ext cx="0" cy="4413476"/>
          </a:xfrm>
          <a:prstGeom prst="line">
            <a:avLst/>
          </a:prstGeom>
          <a:ln w="127000" cap="rnd">
            <a:solidFill>
              <a:srgbClr val="7D0000"/>
            </a:solidFill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20F1D06-7720-4D13-ADC3-F8C785601309}"/>
              </a:ext>
            </a:extLst>
          </p:cNvPr>
          <p:cNvCxnSpPr>
            <a:cxnSpLocks/>
          </p:cNvCxnSpPr>
          <p:nvPr/>
        </p:nvCxnSpPr>
        <p:spPr>
          <a:xfrm>
            <a:off x="6100542" y="12066819"/>
            <a:ext cx="935318" cy="966963"/>
          </a:xfrm>
          <a:prstGeom prst="line">
            <a:avLst/>
          </a:prstGeom>
          <a:ln w="127000" cap="rnd">
            <a:solidFill>
              <a:srgbClr val="7D0000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5047321A-2475-4C09-AAE1-78DE412DF529}"/>
              </a:ext>
            </a:extLst>
          </p:cNvPr>
          <p:cNvCxnSpPr>
            <a:cxnSpLocks/>
          </p:cNvCxnSpPr>
          <p:nvPr/>
        </p:nvCxnSpPr>
        <p:spPr>
          <a:xfrm flipV="1">
            <a:off x="7035860" y="13038938"/>
            <a:ext cx="0" cy="1649524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520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6D752EE-CC13-40C4-A7C2-44CA2C206B65}"/>
              </a:ext>
            </a:extLst>
          </p:cNvPr>
          <p:cNvCxnSpPr>
            <a:cxnSpLocks/>
          </p:cNvCxnSpPr>
          <p:nvPr/>
        </p:nvCxnSpPr>
        <p:spPr>
          <a:xfrm>
            <a:off x="11760479" y="-3369548"/>
            <a:ext cx="0" cy="4468493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46CFD3A-7916-4722-B443-BDFE02C52028}"/>
              </a:ext>
            </a:extLst>
          </p:cNvPr>
          <p:cNvCxnSpPr>
            <a:cxnSpLocks/>
          </p:cNvCxnSpPr>
          <p:nvPr/>
        </p:nvCxnSpPr>
        <p:spPr>
          <a:xfrm flipH="1">
            <a:off x="10687050" y="1098945"/>
            <a:ext cx="1073429" cy="1073429"/>
          </a:xfrm>
          <a:prstGeom prst="line">
            <a:avLst/>
          </a:prstGeom>
          <a:ln w="127000" cap="rnd">
            <a:solidFill>
              <a:srgbClr val="7D0000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00071C9-2DA8-487F-82EF-F2409F363100}"/>
              </a:ext>
            </a:extLst>
          </p:cNvPr>
          <p:cNvCxnSpPr>
            <a:cxnSpLocks/>
          </p:cNvCxnSpPr>
          <p:nvPr/>
        </p:nvCxnSpPr>
        <p:spPr>
          <a:xfrm>
            <a:off x="10687050" y="2172375"/>
            <a:ext cx="0" cy="7087739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06E98058-C733-4ABA-AC47-3E75B40AF1E7}"/>
              </a:ext>
            </a:extLst>
          </p:cNvPr>
          <p:cNvSpPr txBox="1"/>
          <p:nvPr/>
        </p:nvSpPr>
        <p:spPr>
          <a:xfrm>
            <a:off x="580560" y="222193"/>
            <a:ext cx="50806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entury Gothic" panose="020B0502020202020204" pitchFamily="34" charset="0"/>
              </a:rPr>
              <a:t>CURRENT SYS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FF6F3BC-5B7E-475A-9E87-10BE97BB670F}"/>
              </a:ext>
            </a:extLst>
          </p:cNvPr>
          <p:cNvSpPr txBox="1"/>
          <p:nvPr/>
        </p:nvSpPr>
        <p:spPr>
          <a:xfrm>
            <a:off x="494430" y="1574743"/>
            <a:ext cx="466170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Current sys used by 552 OG built in Excel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Primary maintainer of application </a:t>
            </a:r>
            <a:r>
              <a:rPr lang="en-US" sz="1600" b="1" dirty="0" err="1">
                <a:latin typeface="Century Gothic" panose="020B0502020202020204" pitchFamily="34" charset="0"/>
              </a:rPr>
              <a:t>PCS’d</a:t>
            </a:r>
            <a:endParaRPr lang="en-US" sz="1600" b="1" dirty="0"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Single Point of Failure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Limitations by Excel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Data inconsistencies/errors required difficult excel commands, hard to maintain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Relies on schema to be exact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Tracked data was specific to OG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Not every unit has the same requirements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b="1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However, application was very dense and detailed.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4C317EE-B024-4C21-BDD0-DC98321EC335}"/>
              </a:ext>
            </a:extLst>
          </p:cNvPr>
          <p:cNvCxnSpPr>
            <a:cxnSpLocks/>
          </p:cNvCxnSpPr>
          <p:nvPr/>
        </p:nvCxnSpPr>
        <p:spPr>
          <a:xfrm flipV="1">
            <a:off x="313861" y="1333106"/>
            <a:ext cx="5782138" cy="48020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516CAE7B-3ECF-4E07-A324-60671AD6E873}"/>
              </a:ext>
            </a:extLst>
          </p:cNvPr>
          <p:cNvSpPr txBox="1"/>
          <p:nvPr/>
        </p:nvSpPr>
        <p:spPr>
          <a:xfrm>
            <a:off x="6486214" y="489403"/>
            <a:ext cx="46617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entury Gothic" panose="020B0502020202020204" pitchFamily="34" charset="0"/>
              </a:rPr>
              <a:t>INSIGHT’S</a:t>
            </a:r>
          </a:p>
          <a:p>
            <a:r>
              <a:rPr lang="en-US" sz="6000" b="1" dirty="0">
                <a:latin typeface="Century Gothic" panose="020B0502020202020204" pitchFamily="34" charset="0"/>
              </a:rPr>
              <a:t>GOALS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3269666-9A8E-494E-891B-6F5155C9F391}"/>
              </a:ext>
            </a:extLst>
          </p:cNvPr>
          <p:cNvCxnSpPr>
            <a:cxnSpLocks/>
          </p:cNvCxnSpPr>
          <p:nvPr/>
        </p:nvCxnSpPr>
        <p:spPr>
          <a:xfrm flipV="1">
            <a:off x="6095999" y="730024"/>
            <a:ext cx="0" cy="4413476"/>
          </a:xfrm>
          <a:prstGeom prst="line">
            <a:avLst/>
          </a:prstGeom>
          <a:ln w="127000" cap="rnd">
            <a:solidFill>
              <a:srgbClr val="7D0000"/>
            </a:solidFill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32B9D39-26A7-4BBB-8413-65DA3BF07197}"/>
              </a:ext>
            </a:extLst>
          </p:cNvPr>
          <p:cNvCxnSpPr>
            <a:cxnSpLocks/>
          </p:cNvCxnSpPr>
          <p:nvPr/>
        </p:nvCxnSpPr>
        <p:spPr>
          <a:xfrm>
            <a:off x="6100542" y="5143500"/>
            <a:ext cx="935318" cy="966963"/>
          </a:xfrm>
          <a:prstGeom prst="line">
            <a:avLst/>
          </a:prstGeom>
          <a:ln w="127000" cap="rnd">
            <a:solidFill>
              <a:srgbClr val="7D0000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586025A-C873-434E-B030-79D7274EB319}"/>
              </a:ext>
            </a:extLst>
          </p:cNvPr>
          <p:cNvCxnSpPr>
            <a:cxnSpLocks/>
          </p:cNvCxnSpPr>
          <p:nvPr/>
        </p:nvCxnSpPr>
        <p:spPr>
          <a:xfrm flipV="1">
            <a:off x="7035860" y="6115619"/>
            <a:ext cx="0" cy="1649524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CFBEE04B-3AC8-4682-AD1C-772FF0026B65}"/>
              </a:ext>
            </a:extLst>
          </p:cNvPr>
          <p:cNvSpPr txBox="1"/>
          <p:nvPr/>
        </p:nvSpPr>
        <p:spPr>
          <a:xfrm>
            <a:off x="6524313" y="2423664"/>
            <a:ext cx="429630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Combine readiness data into one location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Alpha Roster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LOXs (PEX)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ETMS (MyLearning)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AEF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SFIMS (ARIS)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Previously, TBA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Reclaim time from UTMs/UDMs/Unit Leadership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Track Deployment Phases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Integrate more sources, modular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E0B6BAB1-248C-4A06-8598-2CF3D4CF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944" y="4920805"/>
            <a:ext cx="1671506" cy="1715002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8FB294C1-05CA-4B47-AA5E-CF1840B1A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3553" y="5114173"/>
            <a:ext cx="1435268" cy="147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907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6D752EE-CC13-40C4-A7C2-44CA2C206B65}"/>
              </a:ext>
            </a:extLst>
          </p:cNvPr>
          <p:cNvCxnSpPr>
            <a:cxnSpLocks/>
          </p:cNvCxnSpPr>
          <p:nvPr/>
        </p:nvCxnSpPr>
        <p:spPr>
          <a:xfrm>
            <a:off x="11760479" y="-7578693"/>
            <a:ext cx="0" cy="4468493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46CFD3A-7916-4722-B443-BDFE02C52028}"/>
              </a:ext>
            </a:extLst>
          </p:cNvPr>
          <p:cNvCxnSpPr>
            <a:cxnSpLocks/>
          </p:cNvCxnSpPr>
          <p:nvPr/>
        </p:nvCxnSpPr>
        <p:spPr>
          <a:xfrm flipH="1">
            <a:off x="10687050" y="-3110200"/>
            <a:ext cx="1073429" cy="1073429"/>
          </a:xfrm>
          <a:prstGeom prst="line">
            <a:avLst/>
          </a:prstGeom>
          <a:ln w="127000" cap="rnd">
            <a:solidFill>
              <a:srgbClr val="7D0000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00071C9-2DA8-487F-82EF-F2409F363100}"/>
              </a:ext>
            </a:extLst>
          </p:cNvPr>
          <p:cNvCxnSpPr>
            <a:cxnSpLocks/>
          </p:cNvCxnSpPr>
          <p:nvPr/>
        </p:nvCxnSpPr>
        <p:spPr>
          <a:xfrm>
            <a:off x="10687050" y="-2036770"/>
            <a:ext cx="0" cy="7087739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4C317EE-B024-4C21-BDD0-DC98321EC335}"/>
              </a:ext>
            </a:extLst>
          </p:cNvPr>
          <p:cNvCxnSpPr>
            <a:cxnSpLocks/>
          </p:cNvCxnSpPr>
          <p:nvPr/>
        </p:nvCxnSpPr>
        <p:spPr>
          <a:xfrm flipV="1">
            <a:off x="313861" y="-2876039"/>
            <a:ext cx="5782138" cy="48020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3269666-9A8E-494E-891B-6F5155C9F391}"/>
              </a:ext>
            </a:extLst>
          </p:cNvPr>
          <p:cNvCxnSpPr>
            <a:cxnSpLocks/>
          </p:cNvCxnSpPr>
          <p:nvPr/>
        </p:nvCxnSpPr>
        <p:spPr>
          <a:xfrm flipV="1">
            <a:off x="6095999" y="-3479121"/>
            <a:ext cx="0" cy="4413476"/>
          </a:xfrm>
          <a:prstGeom prst="line">
            <a:avLst/>
          </a:prstGeom>
          <a:ln w="127000" cap="rnd">
            <a:solidFill>
              <a:srgbClr val="7D0000"/>
            </a:solidFill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32B9D39-26A7-4BBB-8413-65DA3BF07197}"/>
              </a:ext>
            </a:extLst>
          </p:cNvPr>
          <p:cNvCxnSpPr>
            <a:cxnSpLocks/>
          </p:cNvCxnSpPr>
          <p:nvPr/>
        </p:nvCxnSpPr>
        <p:spPr>
          <a:xfrm>
            <a:off x="6100542" y="934355"/>
            <a:ext cx="935318" cy="966963"/>
          </a:xfrm>
          <a:prstGeom prst="line">
            <a:avLst/>
          </a:prstGeom>
          <a:ln w="127000" cap="rnd">
            <a:solidFill>
              <a:srgbClr val="7D0000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586025A-C873-434E-B030-79D7274EB319}"/>
              </a:ext>
            </a:extLst>
          </p:cNvPr>
          <p:cNvCxnSpPr>
            <a:cxnSpLocks/>
          </p:cNvCxnSpPr>
          <p:nvPr/>
        </p:nvCxnSpPr>
        <p:spPr>
          <a:xfrm flipV="1">
            <a:off x="7035860" y="1906474"/>
            <a:ext cx="0" cy="1649524"/>
          </a:xfrm>
          <a:prstGeom prst="line">
            <a:avLst/>
          </a:prstGeom>
          <a:ln w="127000" cap="rnd">
            <a:solidFill>
              <a:srgbClr val="7D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6D8768A9-8026-43E9-AD65-F49B62675A79}"/>
              </a:ext>
            </a:extLst>
          </p:cNvPr>
          <p:cNvSpPr txBox="1"/>
          <p:nvPr/>
        </p:nvSpPr>
        <p:spPr>
          <a:xfrm>
            <a:off x="580560" y="222193"/>
            <a:ext cx="52541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entury Gothic" panose="020B0502020202020204" pitchFamily="34" charset="0"/>
              </a:rPr>
              <a:t>IMPLEMENTED SOLUTIONS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4F39754-2208-4FD2-A4CE-3F1EFFA2198E}"/>
              </a:ext>
            </a:extLst>
          </p:cNvPr>
          <p:cNvSpPr txBox="1"/>
          <p:nvPr/>
        </p:nvSpPr>
        <p:spPr>
          <a:xfrm>
            <a:off x="494430" y="2329489"/>
            <a:ext cx="46617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Processes/ingests multiple data sources into central system (EFC)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EFC is more maintainable than excel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Smart-Sense file type detection 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Doesn’t care about location or name of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Supported by multiple members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Eliminated SPOF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Name Detection Queries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Mitigates name ambiguity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Sorting, Filtering,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Unit Statistics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Overall Readiness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Medical Readiness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Training Readiness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Saves user deployment statuses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Clean Windows-Like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Century Gothic" panose="020B0502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A4AD796-8F70-4C3E-89BE-C6002409C089}"/>
              </a:ext>
            </a:extLst>
          </p:cNvPr>
          <p:cNvSpPr txBox="1"/>
          <p:nvPr/>
        </p:nvSpPr>
        <p:spPr>
          <a:xfrm>
            <a:off x="6774135" y="433078"/>
            <a:ext cx="33799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Local data storage solution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Cheap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Less difficult to store PII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Requires host wing approval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SQL Database requires migration code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878B266-ABC4-413F-88BC-EB8C7AE4D710}"/>
              </a:ext>
            </a:extLst>
          </p:cNvPr>
          <p:cNvSpPr txBox="1"/>
          <p:nvPr/>
        </p:nvSpPr>
        <p:spPr>
          <a:xfrm>
            <a:off x="7420903" y="3142235"/>
            <a:ext cx="28810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b="1" dirty="0">
                <a:latin typeface="Century Gothic" panose="020B0502020202020204" pitchFamily="34" charset="0"/>
              </a:rPr>
              <a:t>FUTURE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F6B22E5-19A7-4FA8-A386-C48E109147FF}"/>
              </a:ext>
            </a:extLst>
          </p:cNvPr>
          <p:cNvSpPr txBox="1"/>
          <p:nvPr/>
        </p:nvSpPr>
        <p:spPr>
          <a:xfrm>
            <a:off x="7692568" y="4157928"/>
            <a:ext cx="266107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Process more files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PEX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MILPDS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UI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Freshness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Automatic Updates (API)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Crew Building Tool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0E618A-C798-4B69-8BC5-1C83EF842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054" y="3973939"/>
            <a:ext cx="3028551" cy="2066012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C9202E4F-D9D3-429A-9E75-DF0F429E4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76" y="7278997"/>
            <a:ext cx="5267124" cy="608778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63D8011C-DE54-4209-854A-1B337DC90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591" y="7431397"/>
            <a:ext cx="3823978" cy="2308324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BA128D04-FB0B-4A0E-AFFE-7ADBE9A14F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4741" y="10034836"/>
            <a:ext cx="3823978" cy="3331941"/>
          </a:xfrm>
          <a:prstGeom prst="rect">
            <a:avLst/>
          </a:prstGeom>
        </p:spPr>
      </p:pic>
      <p:graphicFrame>
        <p:nvGraphicFramePr>
          <p:cNvPr id="71" name="Object 70">
            <a:extLst>
              <a:ext uri="{FF2B5EF4-FFF2-40B4-BE49-F238E27FC236}">
                <a16:creationId xmlns:a16="http://schemas.microsoft.com/office/drawing/2014/main" id="{CB51579F-B24F-430D-9CA4-F613873BBC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5312442"/>
              </p:ext>
            </p:extLst>
          </p:nvPr>
        </p:nvGraphicFramePr>
        <p:xfrm>
          <a:off x="9936727" y="11450665"/>
          <a:ext cx="1946967" cy="191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6010200" imgH="5915160" progId="Paint.Picture.1">
                  <p:embed/>
                </p:oleObj>
              </mc:Choice>
              <mc:Fallback>
                <p:oleObj name="Bitmap Image" r:id="rId6" imgW="6010200" imgH="5915160" progId="Paint.Picture.1">
                  <p:embed/>
                  <p:pic>
                    <p:nvPicPr>
                      <p:cNvPr id="71" name="Object 70">
                        <a:extLst>
                          <a:ext uri="{FF2B5EF4-FFF2-40B4-BE49-F238E27FC236}">
                            <a16:creationId xmlns:a16="http://schemas.microsoft.com/office/drawing/2014/main" id="{CB51579F-B24F-430D-9CA4-F613873BBC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936727" y="11450665"/>
                        <a:ext cx="1946967" cy="191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2" name="Picture 71">
            <a:extLst>
              <a:ext uri="{FF2B5EF4-FFF2-40B4-BE49-F238E27FC236}">
                <a16:creationId xmlns:a16="http://schemas.microsoft.com/office/drawing/2014/main" id="{F2726583-AFDA-420E-B453-B608B94F36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36727" y="9189900"/>
            <a:ext cx="1933115" cy="2057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191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>
            <a:extLst>
              <a:ext uri="{FF2B5EF4-FFF2-40B4-BE49-F238E27FC236}">
                <a16:creationId xmlns:a16="http://schemas.microsoft.com/office/drawing/2014/main" id="{6D8768A9-8026-43E9-AD65-F49B62675A79}"/>
              </a:ext>
            </a:extLst>
          </p:cNvPr>
          <p:cNvSpPr txBox="1"/>
          <p:nvPr/>
        </p:nvSpPr>
        <p:spPr>
          <a:xfrm>
            <a:off x="580560" y="-6831755"/>
            <a:ext cx="52541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entury Gothic" panose="020B0502020202020204" pitchFamily="34" charset="0"/>
              </a:rPr>
              <a:t>IMPLEMENTED SOLUTIONS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4F39754-2208-4FD2-A4CE-3F1EFFA2198E}"/>
              </a:ext>
            </a:extLst>
          </p:cNvPr>
          <p:cNvSpPr txBox="1"/>
          <p:nvPr/>
        </p:nvSpPr>
        <p:spPr>
          <a:xfrm>
            <a:off x="494430" y="-4724459"/>
            <a:ext cx="46617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Processes/ingests multiple data sources into central system (EFC)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EFC is more maintainable than excel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Smart-Sense file type detection 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Doesn’t care about location or name of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Supported by multiple members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Eliminated SPOF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Name Detection Queries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Mitigates name ambiguity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Sorting, Filtering,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Unit Statistics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Overall Readiness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Medical Readiness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Training Readiness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Saves user deployment statuses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Clean Windows-Like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Century Gothic" panose="020B0502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A4AD796-8F70-4C3E-89BE-C6002409C089}"/>
              </a:ext>
            </a:extLst>
          </p:cNvPr>
          <p:cNvSpPr txBox="1"/>
          <p:nvPr/>
        </p:nvSpPr>
        <p:spPr>
          <a:xfrm>
            <a:off x="6774135" y="-6620870"/>
            <a:ext cx="33799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Local data storage solution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Cheap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Less difficult to store PII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Requires host wing approval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SQL Database requires migration code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878B266-ABC4-413F-88BC-EB8C7AE4D710}"/>
              </a:ext>
            </a:extLst>
          </p:cNvPr>
          <p:cNvSpPr txBox="1"/>
          <p:nvPr/>
        </p:nvSpPr>
        <p:spPr>
          <a:xfrm>
            <a:off x="7420903" y="-3911713"/>
            <a:ext cx="28810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b="1" dirty="0">
                <a:latin typeface="Century Gothic" panose="020B0502020202020204" pitchFamily="34" charset="0"/>
              </a:rPr>
              <a:t>FUTURE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F6B22E5-19A7-4FA8-A386-C48E109147FF}"/>
              </a:ext>
            </a:extLst>
          </p:cNvPr>
          <p:cNvSpPr txBox="1"/>
          <p:nvPr/>
        </p:nvSpPr>
        <p:spPr>
          <a:xfrm>
            <a:off x="7692568" y="-2896020"/>
            <a:ext cx="266107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Process more files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PEX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MILPDS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UI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Freshness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Automatic Updates (API)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Crew Building Tool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0E618A-C798-4B69-8BC5-1C83EF842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054" y="-3080009"/>
            <a:ext cx="3028551" cy="20660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B3A970-ED7E-4249-A57F-CCCAE2C4A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306" y="217797"/>
            <a:ext cx="5267124" cy="60877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EA74E8-FD2D-4BBB-B3CA-4062C72F10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591" y="370197"/>
            <a:ext cx="3823978" cy="23083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0D168C-889C-419F-A4D4-5972AF98CB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4741" y="2973636"/>
            <a:ext cx="3823978" cy="3331941"/>
          </a:xfrm>
          <a:prstGeom prst="rect">
            <a:avLst/>
          </a:prstGeom>
        </p:spPr>
      </p:pic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C3506C5-C640-4158-BBC3-7A237284B3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10846"/>
              </p:ext>
            </p:extLst>
          </p:nvPr>
        </p:nvGraphicFramePr>
        <p:xfrm>
          <a:off x="9936727" y="4389465"/>
          <a:ext cx="1946967" cy="191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6010200" imgH="5915160" progId="Paint.Picture.1">
                  <p:embed/>
                </p:oleObj>
              </mc:Choice>
              <mc:Fallback>
                <p:oleObj name="Bitmap Image" r:id="rId6" imgW="6010200" imgH="5915160" progId="Paint.Picture.1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1C3506C5-C640-4158-BBC3-7A237284B3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936727" y="4389465"/>
                        <a:ext cx="1946967" cy="191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0E9B9338-7EF0-4EB9-9E37-6A2CB76F1F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36727" y="2128700"/>
            <a:ext cx="1933115" cy="20575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7F36D4D-C68D-4CD4-A861-E109A65CF319}"/>
              </a:ext>
            </a:extLst>
          </p:cNvPr>
          <p:cNvSpPr txBox="1"/>
          <p:nvPr/>
        </p:nvSpPr>
        <p:spPr>
          <a:xfrm>
            <a:off x="-212436" y="7155547"/>
            <a:ext cx="9707418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500" b="1" dirty="0">
                <a:latin typeface="Century Gothic" panose="020B0502020202020204" pitchFamily="34" charset="0"/>
              </a:rPr>
              <a:t>DEPLOYMENT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42E524-23C4-4A37-816E-5D0B26D3DCA4}"/>
              </a:ext>
            </a:extLst>
          </p:cNvPr>
          <p:cNvSpPr txBox="1"/>
          <p:nvPr/>
        </p:nvSpPr>
        <p:spPr>
          <a:xfrm>
            <a:off x="374357" y="9244891"/>
            <a:ext cx="4661709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Deployment options</a:t>
            </a:r>
          </a:p>
          <a:p>
            <a:pPr marL="857250" lvl="1" indent="-400050">
              <a:buFont typeface="+mj-lt"/>
              <a:buAutoNum type="arabicPeriod"/>
            </a:pPr>
            <a:r>
              <a:rPr lang="en-US" sz="1600" b="1" dirty="0">
                <a:latin typeface="Century Gothic" panose="020B0502020202020204" pitchFamily="34" charset="0"/>
              </a:rPr>
              <a:t>Local Computer (Dev Laptop) w/o NIPR Access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Requires customer to transfer data via CD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Doesn’t require interim approval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Can be delivered by next week</a:t>
            </a:r>
          </a:p>
          <a:p>
            <a:pPr marL="857250" lvl="1" indent="-400050">
              <a:buFont typeface="+mj-lt"/>
              <a:buAutoNum type="arabicPeriod"/>
            </a:pPr>
            <a:r>
              <a:rPr lang="en-US" sz="1600" b="1" dirty="0">
                <a:latin typeface="Century Gothic" panose="020B0502020202020204" pitchFamily="34" charset="0"/>
              </a:rPr>
              <a:t>AO in host </a:t>
            </a:r>
            <a:r>
              <a:rPr lang="en-US" sz="1600" b="1" dirty="0" err="1">
                <a:latin typeface="Century Gothic" panose="020B0502020202020204" pitchFamily="34" charset="0"/>
              </a:rPr>
              <a:t>Wg</a:t>
            </a:r>
            <a:endParaRPr lang="en-US" sz="1600" b="1" dirty="0">
              <a:latin typeface="Century Gothic" panose="020B0502020202020204" pitchFamily="34" charset="0"/>
            </a:endParaRP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Sim is in contact w/ 72 </a:t>
            </a:r>
            <a:r>
              <a:rPr lang="en-US" sz="1600" b="1" dirty="0" err="1">
                <a:latin typeface="Century Gothic" panose="020B0502020202020204" pitchFamily="34" charset="0"/>
              </a:rPr>
              <a:t>Wg</a:t>
            </a:r>
            <a:r>
              <a:rPr lang="en-US" sz="1600" b="1" dirty="0">
                <a:latin typeface="Century Gothic" panose="020B0502020202020204" pitchFamily="34" charset="0"/>
              </a:rPr>
              <a:t> cybersecurity through auxiliary projects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Can deliver hosting procedures</a:t>
            </a:r>
          </a:p>
          <a:p>
            <a:pPr marL="857250" lvl="1" indent="-400050">
              <a:buFont typeface="+mj-lt"/>
              <a:buAutoNum type="arabicPeriod"/>
            </a:pPr>
            <a:r>
              <a:rPr lang="en-US" sz="1600" b="1" dirty="0">
                <a:latin typeface="Century Gothic" panose="020B0502020202020204" pitchFamily="34" charset="0"/>
              </a:rPr>
              <a:t>Migrate to Web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Host via </a:t>
            </a:r>
            <a:r>
              <a:rPr lang="en-US" sz="1600" b="1" dirty="0" err="1">
                <a:latin typeface="Century Gothic" panose="020B0502020202020204" pitchFamily="34" charset="0"/>
              </a:rPr>
              <a:t>VxRails</a:t>
            </a:r>
            <a:r>
              <a:rPr lang="en-US" sz="1600" b="1" dirty="0">
                <a:latin typeface="Century Gothic" panose="020B0502020202020204" pitchFamily="34" charset="0"/>
              </a:rPr>
              <a:t>?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Either React Native / Uno </a:t>
            </a:r>
            <a:r>
              <a:rPr lang="en-US" sz="1600" b="1" dirty="0" err="1">
                <a:latin typeface="Century Gothic" panose="020B0502020202020204" pitchFamily="34" charset="0"/>
              </a:rPr>
              <a:t>Proj</a:t>
            </a:r>
            <a:r>
              <a:rPr lang="en-US" sz="1600" b="1" dirty="0">
                <a:latin typeface="Century Gothic" panose="020B0502020202020204" pitchFamily="34" charset="0"/>
              </a:rPr>
              <a:t> / MAUI / Flutter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B3FEEF-8FC3-40BE-9DE7-A4A1CB82CB57}"/>
              </a:ext>
            </a:extLst>
          </p:cNvPr>
          <p:cNvSpPr txBox="1"/>
          <p:nvPr/>
        </p:nvSpPr>
        <p:spPr>
          <a:xfrm>
            <a:off x="5957739" y="9244891"/>
            <a:ext cx="46617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Benefits to #3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Same Tech Stack to Mobile Team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Xamarin is deprecating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Interchangeable Teams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Same Training (Xamarin is different than MAUI)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Flexibility on target platform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endParaRPr lang="en-US" sz="1600" b="1" dirty="0">
              <a:latin typeface="Century Gothic" panose="020B0502020202020204" pitchFamily="34" charset="0"/>
            </a:endParaRPr>
          </a:p>
          <a:p>
            <a:pPr marL="857250" lvl="1" indent="-400050">
              <a:buFont typeface="Arial" panose="020B0604020202020204" pitchFamily="34" charset="0"/>
              <a:buChar char="•"/>
            </a:pPr>
            <a:endParaRPr lang="en-US" sz="1600" b="1" dirty="0">
              <a:latin typeface="Century Gothic" panose="020B0502020202020204" pitchFamily="34" charset="0"/>
            </a:endParaRPr>
          </a:p>
        </p:txBody>
      </p:sp>
      <p:pic>
        <p:nvPicPr>
          <p:cNvPr id="18" name="Graphic 17" descr="Take Off with solid fill">
            <a:extLst>
              <a:ext uri="{FF2B5EF4-FFF2-40B4-BE49-F238E27FC236}">
                <a16:creationId xmlns:a16="http://schemas.microsoft.com/office/drawing/2014/main" id="{50AE05E1-052F-4992-8BFB-FBF9A62C64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-3231654" y="3886200"/>
            <a:ext cx="3231654" cy="323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795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89814EB-FEC2-4CC1-B958-ACCDEA94AB08}"/>
              </a:ext>
            </a:extLst>
          </p:cNvPr>
          <p:cNvSpPr txBox="1"/>
          <p:nvPr/>
        </p:nvSpPr>
        <p:spPr>
          <a:xfrm>
            <a:off x="-212436" y="0"/>
            <a:ext cx="9707418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500" b="1" dirty="0">
                <a:latin typeface="Century Gothic" panose="020B0502020202020204" pitchFamily="34" charset="0"/>
              </a:rPr>
              <a:t>DEPLOYMENT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D8AF30-4D86-4018-9A84-3D8CBEB5BCD7}"/>
              </a:ext>
            </a:extLst>
          </p:cNvPr>
          <p:cNvSpPr txBox="1"/>
          <p:nvPr/>
        </p:nvSpPr>
        <p:spPr>
          <a:xfrm>
            <a:off x="374357" y="2089344"/>
            <a:ext cx="4661709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Deployment options</a:t>
            </a:r>
          </a:p>
          <a:p>
            <a:pPr marL="857250" lvl="1" indent="-400050">
              <a:buFont typeface="+mj-lt"/>
              <a:buAutoNum type="arabicPeriod"/>
            </a:pPr>
            <a:r>
              <a:rPr lang="en-US" sz="1600" b="1" dirty="0">
                <a:latin typeface="Century Gothic" panose="020B0502020202020204" pitchFamily="34" charset="0"/>
              </a:rPr>
              <a:t>Local Computer (Dev Laptop) w/o NIPR Access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Requires customer to transfer data via CD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Doesn’t require interim approval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Can be delivered by next week</a:t>
            </a:r>
          </a:p>
          <a:p>
            <a:pPr marL="857250" lvl="1" indent="-400050">
              <a:buFont typeface="+mj-lt"/>
              <a:buAutoNum type="arabicPeriod"/>
            </a:pPr>
            <a:r>
              <a:rPr lang="en-US" sz="1600" b="1" dirty="0">
                <a:latin typeface="Century Gothic" panose="020B0502020202020204" pitchFamily="34" charset="0"/>
              </a:rPr>
              <a:t>AO in host </a:t>
            </a:r>
            <a:r>
              <a:rPr lang="en-US" sz="1600" b="1" dirty="0" err="1">
                <a:latin typeface="Century Gothic" panose="020B0502020202020204" pitchFamily="34" charset="0"/>
              </a:rPr>
              <a:t>Wg</a:t>
            </a:r>
            <a:endParaRPr lang="en-US" sz="1600" b="1" dirty="0">
              <a:latin typeface="Century Gothic" panose="020B0502020202020204" pitchFamily="34" charset="0"/>
            </a:endParaRP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Sim is in contact w/ 72 </a:t>
            </a:r>
            <a:r>
              <a:rPr lang="en-US" sz="1600" b="1" dirty="0" err="1">
                <a:latin typeface="Century Gothic" panose="020B0502020202020204" pitchFamily="34" charset="0"/>
              </a:rPr>
              <a:t>Wg</a:t>
            </a:r>
            <a:r>
              <a:rPr lang="en-US" sz="1600" b="1" dirty="0">
                <a:latin typeface="Century Gothic" panose="020B0502020202020204" pitchFamily="34" charset="0"/>
              </a:rPr>
              <a:t> cybersecurity through auxiliary projects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Can deliver hosting procedures</a:t>
            </a:r>
          </a:p>
          <a:p>
            <a:pPr marL="857250" lvl="1" indent="-400050">
              <a:buFont typeface="+mj-lt"/>
              <a:buAutoNum type="arabicPeriod"/>
            </a:pPr>
            <a:r>
              <a:rPr lang="en-US" sz="1600" b="1" dirty="0">
                <a:latin typeface="Century Gothic" panose="020B0502020202020204" pitchFamily="34" charset="0"/>
              </a:rPr>
              <a:t>Migrate to Web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Host via </a:t>
            </a:r>
            <a:r>
              <a:rPr lang="en-US" sz="1600" b="1" dirty="0" err="1">
                <a:latin typeface="Century Gothic" panose="020B0502020202020204" pitchFamily="34" charset="0"/>
              </a:rPr>
              <a:t>VxRails</a:t>
            </a:r>
            <a:r>
              <a:rPr lang="en-US" sz="1600" b="1" dirty="0">
                <a:latin typeface="Century Gothic" panose="020B0502020202020204" pitchFamily="34" charset="0"/>
              </a:rPr>
              <a:t>?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Either React Native / Uno </a:t>
            </a:r>
            <a:r>
              <a:rPr lang="en-US" sz="1600" b="1" dirty="0" err="1">
                <a:latin typeface="Century Gothic" panose="020B0502020202020204" pitchFamily="34" charset="0"/>
              </a:rPr>
              <a:t>Proj</a:t>
            </a:r>
            <a:r>
              <a:rPr lang="en-US" sz="1600" b="1" dirty="0">
                <a:latin typeface="Century Gothic" panose="020B0502020202020204" pitchFamily="34" charset="0"/>
              </a:rPr>
              <a:t> / MAUI / Flutter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2D2ECA-D117-4DAD-9492-C537B58C28F8}"/>
              </a:ext>
            </a:extLst>
          </p:cNvPr>
          <p:cNvSpPr txBox="1"/>
          <p:nvPr/>
        </p:nvSpPr>
        <p:spPr>
          <a:xfrm>
            <a:off x="5957739" y="2089344"/>
            <a:ext cx="46617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Benefits to #3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Same Tech Stack to Mobile Team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Xamarin is deprecating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Interchangeable Teams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Same Training (Xamarin is different than MAUI)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entury Gothic" panose="020B0502020202020204" pitchFamily="34" charset="0"/>
              </a:rPr>
              <a:t>Flexibility on target platform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endParaRPr lang="en-US" sz="1600" b="1" dirty="0">
              <a:latin typeface="Century Gothic" panose="020B0502020202020204" pitchFamily="34" charset="0"/>
            </a:endParaRPr>
          </a:p>
          <a:p>
            <a:pPr marL="857250" lvl="1" indent="-400050">
              <a:buFont typeface="Arial" panose="020B0604020202020204" pitchFamily="34" charset="0"/>
              <a:buChar char="•"/>
            </a:pPr>
            <a:endParaRPr lang="en-US" sz="1600" b="1" dirty="0">
              <a:latin typeface="Century Gothic" panose="020B0502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356184E-6391-47E8-9962-B1E43FB82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376" y="-6367752"/>
            <a:ext cx="5267124" cy="608778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2A7B2C0-E593-4584-8627-48937B2ED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591" y="-6215352"/>
            <a:ext cx="3823978" cy="230832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E15877A-D15C-45EF-97A1-66B3905F79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4741" y="-3611913"/>
            <a:ext cx="3823978" cy="3331941"/>
          </a:xfrm>
          <a:prstGeom prst="rect">
            <a:avLst/>
          </a:prstGeom>
        </p:spPr>
      </p:pic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779CCDFE-BE2A-42A5-87FA-E54B39BAB9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7210832"/>
              </p:ext>
            </p:extLst>
          </p:nvPr>
        </p:nvGraphicFramePr>
        <p:xfrm>
          <a:off x="9936727" y="-2196084"/>
          <a:ext cx="1946967" cy="191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6010200" imgH="5915160" progId="Paint.Picture.1">
                  <p:embed/>
                </p:oleObj>
              </mc:Choice>
              <mc:Fallback>
                <p:oleObj name="Bitmap Image" r:id="rId5" imgW="6010200" imgH="5915160" progId="Paint.Picture.1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779CCDFE-BE2A-42A5-87FA-E54B39BAB93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36727" y="-2196084"/>
                        <a:ext cx="1946967" cy="191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1" name="Picture 30">
            <a:extLst>
              <a:ext uri="{FF2B5EF4-FFF2-40B4-BE49-F238E27FC236}">
                <a16:creationId xmlns:a16="http://schemas.microsoft.com/office/drawing/2014/main" id="{A948BA99-D02F-42F5-A250-61A3A2DD16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36727" y="-4456849"/>
            <a:ext cx="1933115" cy="205756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D5ACEBB-96BE-438C-B4C9-8BA29D80879E}"/>
              </a:ext>
            </a:extLst>
          </p:cNvPr>
          <p:cNvSpPr txBox="1"/>
          <p:nvPr/>
        </p:nvSpPr>
        <p:spPr>
          <a:xfrm>
            <a:off x="338238" y="7026584"/>
            <a:ext cx="24765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atin typeface="Century Gothic" panose="020B0502020202020204" pitchFamily="34" charset="0"/>
              </a:rPr>
              <a:t>TEAM</a:t>
            </a:r>
          </a:p>
        </p:txBody>
      </p:sp>
      <p:pic>
        <p:nvPicPr>
          <p:cNvPr id="33" name="Picture 32" descr="A picture containing indoor, bedclothes&#10;&#10;Description automatically generated">
            <a:extLst>
              <a:ext uri="{FF2B5EF4-FFF2-40B4-BE49-F238E27FC236}">
                <a16:creationId xmlns:a16="http://schemas.microsoft.com/office/drawing/2014/main" id="{68A963E7-F791-4A27-869B-1491CEFD764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8" t="14023" r="24249" b="8380"/>
          <a:stretch/>
        </p:blipFill>
        <p:spPr>
          <a:xfrm rot="5400000">
            <a:off x="5761131" y="7539637"/>
            <a:ext cx="2956485" cy="2020251"/>
          </a:xfrm>
          <a:prstGeom prst="rect">
            <a:avLst/>
          </a:prstGeom>
        </p:spPr>
      </p:pic>
      <p:pic>
        <p:nvPicPr>
          <p:cNvPr id="34" name="Picture 33" descr="A person in a military uniform&#10;&#10;Description automatically generated with low confidence">
            <a:extLst>
              <a:ext uri="{FF2B5EF4-FFF2-40B4-BE49-F238E27FC236}">
                <a16:creationId xmlns:a16="http://schemas.microsoft.com/office/drawing/2014/main" id="{4988931D-1E6E-44F0-A500-B6344402D39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6" t="12718" r="20688" b="2303"/>
          <a:stretch/>
        </p:blipFill>
        <p:spPr>
          <a:xfrm rot="5400000">
            <a:off x="9741630" y="7692509"/>
            <a:ext cx="2731312" cy="1804239"/>
          </a:xfrm>
          <a:prstGeom prst="rect">
            <a:avLst/>
          </a:prstGeom>
        </p:spPr>
      </p:pic>
      <p:pic>
        <p:nvPicPr>
          <p:cNvPr id="35" name="Picture 34" descr="A picture containing text, indoor, floor, person&#10;&#10;Description automatically generated">
            <a:extLst>
              <a:ext uri="{FF2B5EF4-FFF2-40B4-BE49-F238E27FC236}">
                <a16:creationId xmlns:a16="http://schemas.microsoft.com/office/drawing/2014/main" id="{B40272A5-2086-46BC-900B-07301FFAB4C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95" t="15374" r="37489" b="57222"/>
          <a:stretch/>
        </p:blipFill>
        <p:spPr>
          <a:xfrm>
            <a:off x="6451682" y="10379498"/>
            <a:ext cx="1785116" cy="2956484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95B7F0D-3E40-4A81-84B9-8E91F228237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0" t="25323" r="19876" b="6194"/>
          <a:stretch/>
        </p:blipFill>
        <p:spPr>
          <a:xfrm rot="5400000">
            <a:off x="9604484" y="11039468"/>
            <a:ext cx="3055221" cy="1690212"/>
          </a:xfrm>
          <a:prstGeom prst="rect">
            <a:avLst/>
          </a:prstGeom>
        </p:spPr>
      </p:pic>
      <p:pic>
        <p:nvPicPr>
          <p:cNvPr id="37" name="Picture 36" descr="A group of men in military uniforms&#10;&#10;Description automatically generated with medium confidence">
            <a:extLst>
              <a:ext uri="{FF2B5EF4-FFF2-40B4-BE49-F238E27FC236}">
                <a16:creationId xmlns:a16="http://schemas.microsoft.com/office/drawing/2014/main" id="{277A118D-17C4-499C-8F08-3CCF0A1443E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9" t="16111" r="32380" b="1297"/>
          <a:stretch/>
        </p:blipFill>
        <p:spPr>
          <a:xfrm>
            <a:off x="307469" y="8067647"/>
            <a:ext cx="3635033" cy="4121514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D572F142-19CC-4357-B76F-BA04BCC46D05}"/>
              </a:ext>
            </a:extLst>
          </p:cNvPr>
          <p:cNvSpPr txBox="1"/>
          <p:nvPr/>
        </p:nvSpPr>
        <p:spPr>
          <a:xfrm>
            <a:off x="4196207" y="10906162"/>
            <a:ext cx="22007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>
                <a:latin typeface="Century Gothic" panose="020B0502020202020204" pitchFamily="34" charset="0"/>
              </a:rPr>
              <a:t>(TOP)</a:t>
            </a:r>
          </a:p>
          <a:p>
            <a:r>
              <a:rPr lang="en-US" sz="1200" b="1" u="sng" dirty="0">
                <a:latin typeface="Century Gothic" panose="020B0502020202020204" pitchFamily="34" charset="0"/>
              </a:rPr>
              <a:t>SSgt Ian Cooper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NCOIC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Handles accountability, interfacing w/ leadership f/ requests.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Learning Developer Duties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Prior Pharmacy Tech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Century Gothic" panose="020B0502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EB8467-927C-4057-8607-CAE2473ADCCC}"/>
              </a:ext>
            </a:extLst>
          </p:cNvPr>
          <p:cNvSpPr txBox="1"/>
          <p:nvPr/>
        </p:nvSpPr>
        <p:spPr>
          <a:xfrm>
            <a:off x="8278789" y="7035994"/>
            <a:ext cx="207759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>
                <a:latin typeface="Century Gothic" panose="020B0502020202020204" pitchFamily="34" charset="0"/>
              </a:rPr>
              <a:t>(LEFT)</a:t>
            </a:r>
          </a:p>
          <a:p>
            <a:r>
              <a:rPr lang="en-US" sz="1200" b="1" u="sng" dirty="0" err="1">
                <a:latin typeface="Century Gothic" panose="020B0502020202020204" pitchFamily="34" charset="0"/>
              </a:rPr>
              <a:t>SrA</a:t>
            </a:r>
            <a:r>
              <a:rPr lang="en-US" sz="1200" b="1" u="sng" dirty="0">
                <a:latin typeface="Century Gothic" panose="020B0502020202020204" pitchFamily="34" charset="0"/>
              </a:rPr>
              <a:t> Stefon Myrick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Product Owner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Interfaces w/ Users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Resolves queries by developers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Loves Chick-Fil-A but hides it from peers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entury Gothic" panose="020B0502020202020204" pitchFamily="34" charset="0"/>
            </a:endParaRPr>
          </a:p>
          <a:p>
            <a:r>
              <a:rPr lang="en-US" sz="1200" b="1" u="sng" dirty="0">
                <a:latin typeface="Century Gothic" panose="020B0502020202020204" pitchFamily="34" charset="0"/>
              </a:rPr>
              <a:t>(RIGHT)</a:t>
            </a:r>
          </a:p>
          <a:p>
            <a:r>
              <a:rPr lang="en-US" sz="1200" b="1" u="sng" dirty="0">
                <a:latin typeface="Century Gothic" panose="020B0502020202020204" pitchFamily="34" charset="0"/>
              </a:rPr>
              <a:t>A1C Cater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Resolves EFC stories, created test framework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Has an identical twin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entury Gothic" panose="020B0502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1C55731-0E27-414C-9148-7539F2488D20}"/>
              </a:ext>
            </a:extLst>
          </p:cNvPr>
          <p:cNvSpPr txBox="1"/>
          <p:nvPr/>
        </p:nvSpPr>
        <p:spPr>
          <a:xfrm>
            <a:off x="8308078" y="10351813"/>
            <a:ext cx="207759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>
                <a:latin typeface="Century Gothic" panose="020B0502020202020204" pitchFamily="34" charset="0"/>
              </a:rPr>
              <a:t>(LEFT)</a:t>
            </a:r>
          </a:p>
          <a:p>
            <a:r>
              <a:rPr lang="en-US" sz="1200" b="1" u="sng" dirty="0">
                <a:latin typeface="Century Gothic" panose="020B0502020202020204" pitchFamily="34" charset="0"/>
              </a:rPr>
              <a:t>A1C Sim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Manages Git Codebase, QC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Ensures User Stories meets criteria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“I’m not squinting at you, I’m just Asian.”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entury Gothic" panose="020B0502020202020204" pitchFamily="34" charset="0"/>
            </a:endParaRPr>
          </a:p>
          <a:p>
            <a:r>
              <a:rPr lang="en-US" sz="1200" b="1" u="sng" dirty="0">
                <a:latin typeface="Century Gothic" panose="020B0502020202020204" pitchFamily="34" charset="0"/>
              </a:rPr>
              <a:t>(RIGHT)</a:t>
            </a:r>
          </a:p>
          <a:p>
            <a:r>
              <a:rPr lang="en-US" sz="1200" b="1" u="sng" dirty="0">
                <a:latin typeface="Century Gothic" panose="020B0502020202020204" pitchFamily="34" charset="0"/>
              </a:rPr>
              <a:t>A1C </a:t>
            </a:r>
            <a:r>
              <a:rPr lang="en-US" sz="1200" b="1" u="sng" dirty="0" err="1">
                <a:latin typeface="Century Gothic" panose="020B0502020202020204" pitchFamily="34" charset="0"/>
              </a:rPr>
              <a:t>Withnell</a:t>
            </a:r>
            <a:endParaRPr lang="en-US" sz="1200" b="1" u="sng" dirty="0">
              <a:latin typeface="Century Gothic" panose="020B0502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Enables front-end testing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Color Codes GUI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Likes puzzles</a:t>
            </a:r>
          </a:p>
        </p:txBody>
      </p:sp>
      <p:pic>
        <p:nvPicPr>
          <p:cNvPr id="41" name="Graphic 40" descr="Take Off with solid fill">
            <a:extLst>
              <a:ext uri="{FF2B5EF4-FFF2-40B4-BE49-F238E27FC236}">
                <a16:creationId xmlns:a16="http://schemas.microsoft.com/office/drawing/2014/main" id="{B413A26E-BCE8-48BA-B4D3-ACF1503AAF2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705073" y="3664119"/>
            <a:ext cx="3231654" cy="3231654"/>
          </a:xfrm>
          <a:prstGeom prst="rect">
            <a:avLst/>
          </a:prstGeom>
        </p:spPr>
      </p:pic>
      <p:pic>
        <p:nvPicPr>
          <p:cNvPr id="42" name="Picture 41" descr="A group of men in military uniforms&#10;&#10;Description automatically generated with medium confidence">
            <a:extLst>
              <a:ext uri="{FF2B5EF4-FFF2-40B4-BE49-F238E27FC236}">
                <a16:creationId xmlns:a16="http://schemas.microsoft.com/office/drawing/2014/main" id="{1EE5377C-6D39-4CDE-B9BE-5B20935C520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27" t="19422" r="49432" b="59567"/>
          <a:stretch/>
        </p:blipFill>
        <p:spPr>
          <a:xfrm>
            <a:off x="4132252" y="8370542"/>
            <a:ext cx="1963748" cy="243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703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CB00E7B-69D7-48AB-AA05-84B36E61D81D}"/>
              </a:ext>
            </a:extLst>
          </p:cNvPr>
          <p:cNvSpPr txBox="1"/>
          <p:nvPr/>
        </p:nvSpPr>
        <p:spPr>
          <a:xfrm>
            <a:off x="338238" y="228600"/>
            <a:ext cx="24765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atin typeface="Century Gothic" panose="020B0502020202020204" pitchFamily="34" charset="0"/>
              </a:rPr>
              <a:t>TEAM</a:t>
            </a:r>
          </a:p>
        </p:txBody>
      </p:sp>
      <p:pic>
        <p:nvPicPr>
          <p:cNvPr id="11" name="Picture 10" descr="A picture containing indoor, bedclothes&#10;&#10;Description automatically generated">
            <a:extLst>
              <a:ext uri="{FF2B5EF4-FFF2-40B4-BE49-F238E27FC236}">
                <a16:creationId xmlns:a16="http://schemas.microsoft.com/office/drawing/2014/main" id="{58F4FF33-804D-44A5-9D72-FCB71522F2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8" t="14023" r="24249" b="8380"/>
          <a:stretch/>
        </p:blipFill>
        <p:spPr>
          <a:xfrm rot="5400000">
            <a:off x="5761131" y="741653"/>
            <a:ext cx="2956485" cy="2020251"/>
          </a:xfrm>
          <a:prstGeom prst="rect">
            <a:avLst/>
          </a:prstGeom>
        </p:spPr>
      </p:pic>
      <p:pic>
        <p:nvPicPr>
          <p:cNvPr id="21" name="Picture 20" descr="A person in a military uniform&#10;&#10;Description automatically generated with low confidence">
            <a:extLst>
              <a:ext uri="{FF2B5EF4-FFF2-40B4-BE49-F238E27FC236}">
                <a16:creationId xmlns:a16="http://schemas.microsoft.com/office/drawing/2014/main" id="{2A97CB84-F80D-4F81-B552-B5054C39B6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6" t="12718" r="20688" b="2303"/>
          <a:stretch/>
        </p:blipFill>
        <p:spPr>
          <a:xfrm rot="5400000">
            <a:off x="9741630" y="894525"/>
            <a:ext cx="2731312" cy="1804239"/>
          </a:xfrm>
          <a:prstGeom prst="rect">
            <a:avLst/>
          </a:prstGeom>
        </p:spPr>
      </p:pic>
      <p:pic>
        <p:nvPicPr>
          <p:cNvPr id="23" name="Picture 22" descr="A picture containing text, indoor, floor, person&#10;&#10;Description automatically generated">
            <a:extLst>
              <a:ext uri="{FF2B5EF4-FFF2-40B4-BE49-F238E27FC236}">
                <a16:creationId xmlns:a16="http://schemas.microsoft.com/office/drawing/2014/main" id="{B3D93DB1-680B-4F69-8618-38B48E0EB6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95" t="15374" r="37489" b="57222"/>
          <a:stretch/>
        </p:blipFill>
        <p:spPr>
          <a:xfrm>
            <a:off x="6451682" y="3581514"/>
            <a:ext cx="1785116" cy="295648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56772D2-AB8B-47AF-B7C7-B4C7D179D6B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0" t="25323" r="19876" b="6194"/>
          <a:stretch/>
        </p:blipFill>
        <p:spPr>
          <a:xfrm rot="5400000">
            <a:off x="9604484" y="4241484"/>
            <a:ext cx="3055221" cy="1690212"/>
          </a:xfrm>
          <a:prstGeom prst="rect">
            <a:avLst/>
          </a:prstGeom>
        </p:spPr>
      </p:pic>
      <p:pic>
        <p:nvPicPr>
          <p:cNvPr id="27" name="Picture 26" descr="A group of men in military uniforms&#10;&#10;Description automatically generated with medium confidence">
            <a:extLst>
              <a:ext uri="{FF2B5EF4-FFF2-40B4-BE49-F238E27FC236}">
                <a16:creationId xmlns:a16="http://schemas.microsoft.com/office/drawing/2014/main" id="{4B689C39-98DC-45F4-923E-AEAC61B88B3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9" t="16111" r="32380" b="1297"/>
          <a:stretch/>
        </p:blipFill>
        <p:spPr>
          <a:xfrm>
            <a:off x="307469" y="1269663"/>
            <a:ext cx="3635033" cy="412151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08424AE-8694-4BF9-AD59-4A1B74A9BB94}"/>
              </a:ext>
            </a:extLst>
          </p:cNvPr>
          <p:cNvSpPr txBox="1"/>
          <p:nvPr/>
        </p:nvSpPr>
        <p:spPr>
          <a:xfrm>
            <a:off x="4196207" y="4108178"/>
            <a:ext cx="22007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>
                <a:latin typeface="Century Gothic" panose="020B0502020202020204" pitchFamily="34" charset="0"/>
              </a:rPr>
              <a:t>(TOP)</a:t>
            </a:r>
          </a:p>
          <a:p>
            <a:r>
              <a:rPr lang="en-US" sz="1200" b="1" u="sng" dirty="0">
                <a:latin typeface="Century Gothic" panose="020B0502020202020204" pitchFamily="34" charset="0"/>
              </a:rPr>
              <a:t>SSgt Ian Cooper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NCOIC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Handles accountability, interfacing w/ leadership f/ requests.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Learning Developer Duties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Prior Pharmacy Tech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Century Gothic" panose="020B0502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DC9C8F7-6F49-4F47-9894-29065C0656BF}"/>
              </a:ext>
            </a:extLst>
          </p:cNvPr>
          <p:cNvSpPr txBox="1"/>
          <p:nvPr/>
        </p:nvSpPr>
        <p:spPr>
          <a:xfrm>
            <a:off x="8278789" y="238010"/>
            <a:ext cx="207759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>
                <a:latin typeface="Century Gothic" panose="020B0502020202020204" pitchFamily="34" charset="0"/>
              </a:rPr>
              <a:t>(LEFT)</a:t>
            </a:r>
          </a:p>
          <a:p>
            <a:r>
              <a:rPr lang="en-US" sz="1200" b="1" u="sng" dirty="0" err="1">
                <a:latin typeface="Century Gothic" panose="020B0502020202020204" pitchFamily="34" charset="0"/>
              </a:rPr>
              <a:t>SrA</a:t>
            </a:r>
            <a:r>
              <a:rPr lang="en-US" sz="1200" b="1" u="sng" dirty="0">
                <a:latin typeface="Century Gothic" panose="020B0502020202020204" pitchFamily="34" charset="0"/>
              </a:rPr>
              <a:t> Stefon Myrick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Product Owner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Interfaces w/ Users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Resolves queries by developers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Loves Chick-Fil-A but hides it from peers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entury Gothic" panose="020B0502020202020204" pitchFamily="34" charset="0"/>
            </a:endParaRPr>
          </a:p>
          <a:p>
            <a:r>
              <a:rPr lang="en-US" sz="1200" b="1" u="sng" dirty="0">
                <a:latin typeface="Century Gothic" panose="020B0502020202020204" pitchFamily="34" charset="0"/>
              </a:rPr>
              <a:t>(RIGHT)</a:t>
            </a:r>
          </a:p>
          <a:p>
            <a:r>
              <a:rPr lang="en-US" sz="1200" b="1" u="sng" dirty="0">
                <a:latin typeface="Century Gothic" panose="020B0502020202020204" pitchFamily="34" charset="0"/>
              </a:rPr>
              <a:t>A1C Cater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Resolves EFC stories, created test framework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Has an identical twin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entury Gothic" panose="020B0502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A530DED-AA03-4333-A92F-C5BD3EB77FCE}"/>
              </a:ext>
            </a:extLst>
          </p:cNvPr>
          <p:cNvSpPr txBox="1"/>
          <p:nvPr/>
        </p:nvSpPr>
        <p:spPr>
          <a:xfrm>
            <a:off x="8308078" y="3553829"/>
            <a:ext cx="207759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>
                <a:latin typeface="Century Gothic" panose="020B0502020202020204" pitchFamily="34" charset="0"/>
              </a:rPr>
              <a:t>(LEFT)</a:t>
            </a:r>
          </a:p>
          <a:p>
            <a:r>
              <a:rPr lang="en-US" sz="1200" b="1" u="sng" dirty="0">
                <a:latin typeface="Century Gothic" panose="020B0502020202020204" pitchFamily="34" charset="0"/>
              </a:rPr>
              <a:t>A1C Sim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Manages Git Codebase, QC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Ensures User Stories meets criteria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“I’m not squinting at you, I’m just Asian.”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entury Gothic" panose="020B0502020202020204" pitchFamily="34" charset="0"/>
            </a:endParaRPr>
          </a:p>
          <a:p>
            <a:r>
              <a:rPr lang="en-US" sz="1200" b="1" u="sng" dirty="0">
                <a:latin typeface="Century Gothic" panose="020B0502020202020204" pitchFamily="34" charset="0"/>
              </a:rPr>
              <a:t>(RIGHT)</a:t>
            </a:r>
          </a:p>
          <a:p>
            <a:r>
              <a:rPr lang="en-US" sz="1200" b="1" u="sng" dirty="0">
                <a:latin typeface="Century Gothic" panose="020B0502020202020204" pitchFamily="34" charset="0"/>
              </a:rPr>
              <a:t>A1C </a:t>
            </a:r>
            <a:r>
              <a:rPr lang="en-US" sz="1200" b="1" u="sng" dirty="0" err="1">
                <a:latin typeface="Century Gothic" panose="020B0502020202020204" pitchFamily="34" charset="0"/>
              </a:rPr>
              <a:t>Withnell</a:t>
            </a:r>
            <a:endParaRPr lang="en-US" sz="1200" b="1" u="sng" dirty="0">
              <a:latin typeface="Century Gothic" panose="020B0502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Enables front-end testing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Color Codes GUI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Likes puzzles</a:t>
            </a:r>
          </a:p>
        </p:txBody>
      </p:sp>
      <p:pic>
        <p:nvPicPr>
          <p:cNvPr id="18" name="Graphic 17" descr="Take Off with solid fill">
            <a:extLst>
              <a:ext uri="{FF2B5EF4-FFF2-40B4-BE49-F238E27FC236}">
                <a16:creationId xmlns:a16="http://schemas.microsoft.com/office/drawing/2014/main" id="{FD875D5C-1E25-4083-B851-5526C6C331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989759" y="3775350"/>
            <a:ext cx="3231654" cy="3231654"/>
          </a:xfrm>
          <a:prstGeom prst="rect">
            <a:avLst/>
          </a:prstGeom>
        </p:spPr>
      </p:pic>
      <p:pic>
        <p:nvPicPr>
          <p:cNvPr id="19" name="Picture 18" descr="A group of men in military uniforms&#10;&#10;Description automatically generated with medium confidence">
            <a:extLst>
              <a:ext uri="{FF2B5EF4-FFF2-40B4-BE49-F238E27FC236}">
                <a16:creationId xmlns:a16="http://schemas.microsoft.com/office/drawing/2014/main" id="{3703D071-B638-470E-A3E2-4F973C0F296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27" t="19422" r="49432" b="59567"/>
          <a:stretch/>
        </p:blipFill>
        <p:spPr>
          <a:xfrm>
            <a:off x="4108867" y="1553028"/>
            <a:ext cx="1963748" cy="243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681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1740</TotalTime>
  <Words>822</Words>
  <Application>Microsoft Office PowerPoint</Application>
  <PresentationFormat>Widescreen</PresentationFormat>
  <Paragraphs>207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Century Gothic</vt:lpstr>
      <vt:lpstr>Office Theme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Yuri Sim</dc:creator>
  <cp:lastModifiedBy>Yuri Sim</cp:lastModifiedBy>
  <cp:revision>2</cp:revision>
  <dcterms:created xsi:type="dcterms:W3CDTF">2021-09-13T03:03:08Z</dcterms:created>
  <dcterms:modified xsi:type="dcterms:W3CDTF">2021-09-14T12:44:35Z</dcterms:modified>
</cp:coreProperties>
</file>

<file path=docProps/thumbnail.jpeg>
</file>